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64" r:id="rId4"/>
    <p:sldId id="258" r:id="rId5"/>
    <p:sldId id="266" r:id="rId6"/>
    <p:sldId id="259" r:id="rId7"/>
    <p:sldId id="277" r:id="rId8"/>
    <p:sldId id="278" r:id="rId9"/>
    <p:sldId id="280" r:id="rId10"/>
    <p:sldId id="281" r:id="rId11"/>
    <p:sldId id="265" r:id="rId12"/>
    <p:sldId id="262" r:id="rId13"/>
    <p:sldId id="267" r:id="rId14"/>
    <p:sldId id="276" r:id="rId15"/>
    <p:sldId id="279" r:id="rId16"/>
    <p:sldId id="282" r:id="rId17"/>
    <p:sldId id="274" r:id="rId18"/>
    <p:sldId id="268" r:id="rId19"/>
    <p:sldId id="283" r:id="rId20"/>
    <p:sldId id="271" r:id="rId21"/>
    <p:sldId id="272" r:id="rId22"/>
    <p:sldId id="273" r:id="rId23"/>
    <p:sldId id="28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24CCC6-B55B-C948-94E9-7195E1215875}">
          <p14:sldIdLst>
            <p14:sldId id="256"/>
            <p14:sldId id="257"/>
            <p14:sldId id="264"/>
            <p14:sldId id="258"/>
            <p14:sldId id="266"/>
            <p14:sldId id="259"/>
            <p14:sldId id="277"/>
            <p14:sldId id="278"/>
            <p14:sldId id="280"/>
            <p14:sldId id="281"/>
            <p14:sldId id="265"/>
            <p14:sldId id="262"/>
            <p14:sldId id="267"/>
            <p14:sldId id="276"/>
            <p14:sldId id="279"/>
            <p14:sldId id="282"/>
            <p14:sldId id="274"/>
            <p14:sldId id="268"/>
            <p14:sldId id="283"/>
            <p14:sldId id="271"/>
            <p14:sldId id="272"/>
            <p14:sldId id="27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3076"/>
  </p:normalViewPr>
  <p:slideViewPr>
    <p:cSldViewPr snapToGrid="0" snapToObjects="1">
      <p:cViewPr varScale="1">
        <p:scale>
          <a:sx n="119" d="100"/>
          <a:sy n="119" d="100"/>
        </p:scale>
        <p:origin x="8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FE35B-C266-8B47-A72F-A45E50E27671}" type="datetimeFigureOut">
              <a:rPr lang="tr-TR" smtClean="0"/>
              <a:t>7.12.2018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2C11A-EAC2-0F4C-BDF2-E93B3EEABAC2}" type="slidenum">
              <a:rPr lang="tr-TR" smtClean="0"/>
              <a:t>‹#›</a:t>
            </a:fld>
            <a:endParaRPr lang="tr-TR"/>
          </a:p>
        </p:txBody>
      </p:sp>
    </p:spTree>
    <p:extLst>
      <p:ext uri="{BB962C8B-B14F-4D97-AF65-F5344CB8AC3E}">
        <p14:creationId xmlns:p14="http://schemas.microsoft.com/office/powerpoint/2010/main" val="157247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942C11A-EAC2-0F4C-BDF2-E93B3EEABAC2}" type="slidenum">
              <a:rPr lang="tr-TR" smtClean="0"/>
              <a:t>1</a:t>
            </a:fld>
            <a:endParaRPr lang="tr-TR"/>
          </a:p>
        </p:txBody>
      </p:sp>
    </p:spTree>
    <p:extLst>
      <p:ext uri="{BB962C8B-B14F-4D97-AF65-F5344CB8AC3E}">
        <p14:creationId xmlns:p14="http://schemas.microsoft.com/office/powerpoint/2010/main" val="166312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B942C11A-EAC2-0F4C-BDF2-E93B3EEABAC2}" type="slidenum">
              <a:rPr lang="tr-TR" smtClean="0"/>
              <a:t>14</a:t>
            </a:fld>
            <a:endParaRPr lang="tr-TR"/>
          </a:p>
        </p:txBody>
      </p:sp>
    </p:spTree>
    <p:extLst>
      <p:ext uri="{BB962C8B-B14F-4D97-AF65-F5344CB8AC3E}">
        <p14:creationId xmlns:p14="http://schemas.microsoft.com/office/powerpoint/2010/main" val="1753026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tr-TR"/>
              <a:t>Asıl başlık stili için tıklatın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Resmi yer tutucuya sürükleyin veya eklemek için simgeyi tıklatın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tıklatın</a:t>
            </a:r>
          </a:p>
        </p:txBody>
      </p:sp>
      <p:sp>
        <p:nvSpPr>
          <p:cNvPr id="5" name="Date Placeholder 4"/>
          <p:cNvSpPr>
            <a:spLocks noGrp="1"/>
          </p:cNvSpPr>
          <p:nvPr>
            <p:ph type="dt" sz="half" idx="10"/>
          </p:nvPr>
        </p:nvSpPr>
        <p:spPr/>
        <p:txBody>
          <a:bodyPr/>
          <a:lstStyle/>
          <a:p>
            <a:fld id="{446C117F-5CCF-4837-BE5F-2B92066CAFAF}" type="datetimeFigureOut">
              <a:rPr lang="en-US" smtClean="0"/>
              <a:t>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tıklatın</a:t>
            </a:r>
          </a:p>
        </p:txBody>
      </p:sp>
      <p:sp>
        <p:nvSpPr>
          <p:cNvPr id="5" name="Date Placeholder 4"/>
          <p:cNvSpPr>
            <a:spLocks noGrp="1"/>
          </p:cNvSpPr>
          <p:nvPr>
            <p:ph type="dt" sz="half" idx="10"/>
          </p:nvPr>
        </p:nvSpPr>
        <p:spPr/>
        <p:txBody>
          <a:bodyPr/>
          <a:lstStyle/>
          <a:p>
            <a:fld id="{84EB90BD-B6CE-46B7-997F-7313B992CCDC}" type="datetimeFigureOut">
              <a:rPr lang="en-US" smtClean="0"/>
              <a:t>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tıklatın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tıklatın</a:t>
            </a:r>
          </a:p>
        </p:txBody>
      </p:sp>
      <p:sp>
        <p:nvSpPr>
          <p:cNvPr id="5" name="Date Placeholder 4"/>
          <p:cNvSpPr>
            <a:spLocks noGrp="1"/>
          </p:cNvSpPr>
          <p:nvPr>
            <p:ph type="dt" sz="half" idx="10"/>
          </p:nvPr>
        </p:nvSpPr>
        <p:spPr/>
        <p:txBody>
          <a:bodyPr/>
          <a:lstStyle/>
          <a:p>
            <a:fld id="{CDB9D11F-B188-461D-B23F-39381795C052}" type="datetimeFigureOut">
              <a:rPr lang="en-US" smtClean="0"/>
              <a:t>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tıklatın</a:t>
            </a:r>
          </a:p>
        </p:txBody>
      </p:sp>
      <p:sp>
        <p:nvSpPr>
          <p:cNvPr id="5" name="Date Placeholder 4"/>
          <p:cNvSpPr>
            <a:spLocks noGrp="1"/>
          </p:cNvSpPr>
          <p:nvPr>
            <p:ph type="dt" sz="half" idx="10"/>
          </p:nvPr>
        </p:nvSpPr>
        <p:spPr/>
        <p:txBody>
          <a:bodyPr/>
          <a:lstStyle/>
          <a:p>
            <a:fld id="{52E6D8D9-55A2-4063-B0F3-121F44549695}" type="datetimeFigureOut">
              <a:rPr lang="en-US" smtClean="0"/>
              <a:t>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tıklatın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Ana metin stillerini düzenlemek için tıklatın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tıklatın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Ana metin stillerini düzenlemek için tıklatın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tıklatın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Ana metin stillerini düzenlemek için tıklatın</a:t>
            </a:r>
          </a:p>
        </p:txBody>
      </p:sp>
      <p:sp>
        <p:nvSpPr>
          <p:cNvPr id="3" name="Date Placeholder 2"/>
          <p:cNvSpPr>
            <a:spLocks noGrp="1"/>
          </p:cNvSpPr>
          <p:nvPr>
            <p:ph type="dt" sz="half" idx="10"/>
          </p:nvPr>
        </p:nvSpPr>
        <p:spPr/>
        <p:txBody>
          <a:bodyPr/>
          <a:lstStyle/>
          <a:p>
            <a:fld id="{D4B24536-994D-4021-A283-9F449C0DB509}" type="datetimeFigureOut">
              <a:rPr lang="en-US" smtClean="0"/>
              <a:t>12/7/18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tıklatın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Resmi yer tutucuya sürükleyin veya eklemek için simgeyi tıklatın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Ana metin stillerini düzenlemek için tıklatın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tıklatın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Resmi yer tutucuya sürükleyin veya eklemek için simgeyi tıklatın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Ana metin stillerini düzenlemek için tıklatın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tıklatın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Resmi yer tutucuya sürükleyin veya eklemek için simgeyi tıklatın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Ana metin stillerini düzenlemek için tıklatın</a:t>
            </a:r>
          </a:p>
        </p:txBody>
      </p:sp>
      <p:sp>
        <p:nvSpPr>
          <p:cNvPr id="3" name="Date Placeholder 2"/>
          <p:cNvSpPr>
            <a:spLocks noGrp="1"/>
          </p:cNvSpPr>
          <p:nvPr>
            <p:ph type="dt" sz="half" idx="10"/>
          </p:nvPr>
        </p:nvSpPr>
        <p:spPr/>
        <p:txBody>
          <a:bodyPr/>
          <a:lstStyle/>
          <a:p>
            <a:fld id="{3CBBBB78-C96F-47B7-AB17-D852CA960AC9}" type="datetimeFigureOut">
              <a:rPr lang="en-US" smtClean="0"/>
              <a:t>12/7/18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12/7/18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tr-TR"/>
              <a:t>Asıl başlık stili için tıklatın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Ana metin stillerini düzenlemek için tıklatın</a:t>
            </a:r>
          </a:p>
        </p:txBody>
      </p:sp>
      <p:sp>
        <p:nvSpPr>
          <p:cNvPr id="4" name="Date Placeholder 3"/>
          <p:cNvSpPr>
            <a:spLocks noGrp="1"/>
          </p:cNvSpPr>
          <p:nvPr>
            <p:ph type="dt" sz="half" idx="10"/>
          </p:nvPr>
        </p:nvSpPr>
        <p:spPr/>
        <p:txBody>
          <a:bodyPr/>
          <a:lstStyle/>
          <a:p>
            <a:fld id="{30578ACC-22D6-47C1-A373-4FD133E34F3C}" type="datetimeFigureOut">
              <a:rPr lang="en-US" smtClean="0"/>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tıklatın</a:t>
            </a:r>
          </a:p>
        </p:txBody>
      </p:sp>
      <p:sp>
        <p:nvSpPr>
          <p:cNvPr id="4" name="Content Placeholder 3"/>
          <p:cNvSpPr>
            <a:spLocks noGrp="1"/>
          </p:cNvSpPr>
          <p:nvPr>
            <p:ph sz="half" idx="2"/>
          </p:nvPr>
        </p:nvSpPr>
        <p:spPr>
          <a:xfrm>
            <a:off x="680322" y="3030008"/>
            <a:ext cx="4698355" cy="2906179"/>
          </a:xfrm>
        </p:spPr>
        <p:txBody>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tıklatın</a:t>
            </a:r>
          </a:p>
        </p:txBody>
      </p:sp>
      <p:sp>
        <p:nvSpPr>
          <p:cNvPr id="6" name="Content Placeholder 5"/>
          <p:cNvSpPr>
            <a:spLocks noGrp="1"/>
          </p:cNvSpPr>
          <p:nvPr>
            <p:ph sz="quarter" idx="4"/>
          </p:nvPr>
        </p:nvSpPr>
        <p:spPr>
          <a:xfrm>
            <a:off x="5594123" y="3030008"/>
            <a:ext cx="4700059" cy="2906179"/>
          </a:xfrm>
        </p:spPr>
        <p:txBody>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12/7/18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tıklatın</a:t>
            </a:r>
          </a:p>
        </p:txBody>
      </p:sp>
      <p:sp>
        <p:nvSpPr>
          <p:cNvPr id="5" name="Date Placeholder 4"/>
          <p:cNvSpPr>
            <a:spLocks noGrp="1"/>
          </p:cNvSpPr>
          <p:nvPr>
            <p:ph type="dt" sz="half" idx="10"/>
          </p:nvPr>
        </p:nvSpPr>
        <p:spPr/>
        <p:txBody>
          <a:bodyPr/>
          <a:lstStyle/>
          <a:p>
            <a:fld id="{E331444B-B92B-4E27-8C94-BB93EAF5CB18}" type="datetimeFigureOut">
              <a:rPr lang="en-US" smtClean="0"/>
              <a:t>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Resmi yer tutucuya sürükleyin veya eklemek için simgeyi tıklatın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tıklatın</a:t>
            </a:r>
          </a:p>
        </p:txBody>
      </p:sp>
      <p:sp>
        <p:nvSpPr>
          <p:cNvPr id="5" name="Date Placeholder 4"/>
          <p:cNvSpPr>
            <a:spLocks noGrp="1"/>
          </p:cNvSpPr>
          <p:nvPr>
            <p:ph type="dt" sz="half" idx="10"/>
          </p:nvPr>
        </p:nvSpPr>
        <p:spPr/>
        <p:txBody>
          <a:bodyPr/>
          <a:lstStyle/>
          <a:p>
            <a:fld id="{363EFA5E-FA76-400D-B3DC-F0BA90E6D107}" type="datetimeFigureOut">
              <a:rPr lang="en-US" smtClean="0"/>
              <a:t>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12/7/18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243638" y="1689627"/>
            <a:ext cx="5823038" cy="4065713"/>
          </a:xfrm>
        </p:spPr>
        <p:txBody>
          <a:bodyPr/>
          <a:lstStyle/>
          <a:p>
            <a:r>
              <a:rPr lang="en-US" b="1" dirty="0"/>
              <a:t>A PANORAMA OF SYNTHESIS IN ACADEMIC WRITING</a:t>
            </a:r>
            <a:endParaRPr lang="tr-TR" dirty="0"/>
          </a:p>
        </p:txBody>
      </p:sp>
      <p:pic>
        <p:nvPicPr>
          <p:cNvPr id="5" name="Resim 4"/>
          <p:cNvPicPr>
            <a:picLocks noChangeAspect="1"/>
          </p:cNvPicPr>
          <p:nvPr/>
        </p:nvPicPr>
        <p:blipFill>
          <a:blip r:embed="rId3"/>
          <a:stretch>
            <a:fillRect/>
          </a:stretch>
        </p:blipFill>
        <p:spPr>
          <a:xfrm>
            <a:off x="0" y="0"/>
            <a:ext cx="6243638" cy="6858000"/>
          </a:xfrm>
          <a:prstGeom prst="rect">
            <a:avLst/>
          </a:prstGeom>
        </p:spPr>
      </p:pic>
    </p:spTree>
    <p:extLst>
      <p:ext uri="{BB962C8B-B14F-4D97-AF65-F5344CB8AC3E}">
        <p14:creationId xmlns:p14="http://schemas.microsoft.com/office/powerpoint/2010/main" val="76709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25BC96-0912-2B4E-B67E-B95723B46B5A}"/>
              </a:ext>
            </a:extLst>
          </p:cNvPr>
          <p:cNvSpPr>
            <a:spLocks noGrp="1"/>
          </p:cNvSpPr>
          <p:nvPr>
            <p:ph type="ctrTitle"/>
          </p:nvPr>
        </p:nvSpPr>
        <p:spPr/>
        <p:txBody>
          <a:bodyPr/>
          <a:lstStyle/>
          <a:p>
            <a:r>
              <a:rPr lang="tr-TR" dirty="0" err="1"/>
              <a:t>Practice</a:t>
            </a:r>
            <a:endParaRPr lang="tr-TR" dirty="0"/>
          </a:p>
        </p:txBody>
      </p:sp>
      <p:sp>
        <p:nvSpPr>
          <p:cNvPr id="8" name="Subtitle 7">
            <a:extLst>
              <a:ext uri="{FF2B5EF4-FFF2-40B4-BE49-F238E27FC236}">
                <a16:creationId xmlns:a16="http://schemas.microsoft.com/office/drawing/2014/main" id="{8AD48913-D980-B648-9871-C942BCD05638}"/>
              </a:ext>
            </a:extLst>
          </p:cNvPr>
          <p:cNvSpPr>
            <a:spLocks noGrp="1"/>
          </p:cNvSpPr>
          <p:nvPr>
            <p:ph type="subTitle" idx="1"/>
          </p:nvPr>
        </p:nvSpPr>
        <p:spPr/>
        <p:txBody>
          <a:bodyPr>
            <a:normAutofit/>
          </a:bodyPr>
          <a:lstStyle/>
          <a:p>
            <a:r>
              <a:rPr lang="tr-TR" sz="2800" dirty="0" err="1"/>
              <a:t>Wind</a:t>
            </a:r>
            <a:r>
              <a:rPr lang="tr-TR" sz="2800" dirty="0"/>
              <a:t> </a:t>
            </a:r>
            <a:r>
              <a:rPr lang="tr-TR" sz="2800" dirty="0" err="1"/>
              <a:t>Power</a:t>
            </a:r>
            <a:endParaRPr lang="tr-TR" sz="2800" dirty="0"/>
          </a:p>
        </p:txBody>
      </p:sp>
    </p:spTree>
    <p:extLst>
      <p:ext uri="{BB962C8B-B14F-4D97-AF65-F5344CB8AC3E}">
        <p14:creationId xmlns:p14="http://schemas.microsoft.com/office/powerpoint/2010/main" val="339400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239316" y="2093448"/>
            <a:ext cx="10109540" cy="1569660"/>
          </a:xfrm>
          <a:prstGeom prst="rect">
            <a:avLst/>
          </a:prstGeom>
          <a:noFill/>
        </p:spPr>
        <p:txBody>
          <a:bodyPr wrap="square" rtlCol="0">
            <a:spAutoFit/>
          </a:bodyPr>
          <a:lstStyle/>
          <a:p>
            <a:r>
              <a:rPr lang="tr-TR" sz="2400" b="1" dirty="0" err="1">
                <a:latin typeface="Calibri" charset="0"/>
                <a:ea typeface="Calibri" charset="0"/>
                <a:cs typeface="Calibri" charset="0"/>
              </a:rPr>
              <a:t>Examine</a:t>
            </a:r>
            <a:r>
              <a:rPr lang="tr-TR" sz="2400" b="1" dirty="0">
                <a:latin typeface="Calibri" charset="0"/>
                <a:ea typeface="Calibri" charset="0"/>
                <a:cs typeface="Calibri" charset="0"/>
              </a:rPr>
              <a:t> </a:t>
            </a:r>
            <a:r>
              <a:rPr lang="tr-TR" sz="2400" b="1" dirty="0" err="1">
                <a:latin typeface="Calibri" charset="0"/>
                <a:ea typeface="Calibri" charset="0"/>
                <a:cs typeface="Calibri" charset="0"/>
              </a:rPr>
              <a:t>the</a:t>
            </a:r>
            <a:r>
              <a:rPr lang="tr-TR" sz="2400" b="1" dirty="0">
                <a:latin typeface="Calibri" charset="0"/>
                <a:ea typeface="Calibri" charset="0"/>
                <a:cs typeface="Calibri" charset="0"/>
              </a:rPr>
              <a:t> </a:t>
            </a:r>
            <a:r>
              <a:rPr lang="tr-TR" sz="2400" b="1" dirty="0" err="1">
                <a:latin typeface="Calibri" charset="0"/>
                <a:ea typeface="Calibri" charset="0"/>
                <a:cs typeface="Calibri" charset="0"/>
              </a:rPr>
              <a:t>two</a:t>
            </a:r>
            <a:r>
              <a:rPr lang="tr-TR" sz="2400" b="1" dirty="0">
                <a:latin typeface="Calibri" charset="0"/>
                <a:ea typeface="Calibri" charset="0"/>
                <a:cs typeface="Calibri" charset="0"/>
              </a:rPr>
              <a:t> </a:t>
            </a:r>
            <a:r>
              <a:rPr lang="tr-TR" sz="2400" b="1" dirty="0" err="1">
                <a:latin typeface="Calibri" charset="0"/>
                <a:ea typeface="Calibri" charset="0"/>
                <a:cs typeface="Calibri" charset="0"/>
              </a:rPr>
              <a:t>sources</a:t>
            </a:r>
            <a:r>
              <a:rPr lang="tr-TR" sz="2400" b="1" dirty="0">
                <a:latin typeface="Calibri" charset="0"/>
                <a:ea typeface="Calibri" charset="0"/>
                <a:cs typeface="Calibri" charset="0"/>
              </a:rPr>
              <a:t> on </a:t>
            </a:r>
            <a:r>
              <a:rPr lang="tr-TR" sz="2400" b="1" dirty="0" err="1">
                <a:latin typeface="Calibri" charset="0"/>
                <a:ea typeface="Calibri" charset="0"/>
                <a:cs typeface="Calibri" charset="0"/>
              </a:rPr>
              <a:t>wind</a:t>
            </a:r>
            <a:r>
              <a:rPr lang="tr-TR" sz="2400" b="1" dirty="0">
                <a:latin typeface="Calibri" charset="0"/>
                <a:ea typeface="Calibri" charset="0"/>
                <a:cs typeface="Calibri" charset="0"/>
              </a:rPr>
              <a:t> </a:t>
            </a:r>
            <a:r>
              <a:rPr lang="tr-TR" sz="2400" b="1" dirty="0" err="1">
                <a:latin typeface="Calibri" charset="0"/>
                <a:ea typeface="Calibri" charset="0"/>
                <a:cs typeface="Calibri" charset="0"/>
              </a:rPr>
              <a:t>power</a:t>
            </a:r>
            <a:r>
              <a:rPr lang="tr-TR" sz="2400" b="1" dirty="0">
                <a:latin typeface="Calibri" charset="0"/>
                <a:ea typeface="Calibri" charset="0"/>
                <a:cs typeface="Calibri" charset="0"/>
              </a:rPr>
              <a:t>.</a:t>
            </a:r>
          </a:p>
          <a:p>
            <a:endParaRPr lang="tr-TR" sz="2400" b="1" dirty="0">
              <a:latin typeface="Calibri" charset="0"/>
              <a:ea typeface="Calibri" charset="0"/>
              <a:cs typeface="Calibri" charset="0"/>
            </a:endParaRPr>
          </a:p>
          <a:p>
            <a:r>
              <a:rPr lang="tr-TR" sz="2400" b="1" dirty="0" err="1">
                <a:latin typeface="Calibri" charset="0"/>
                <a:ea typeface="Calibri" charset="0"/>
                <a:cs typeface="Calibri" charset="0"/>
              </a:rPr>
              <a:t>The</a:t>
            </a:r>
            <a:r>
              <a:rPr lang="tr-TR" sz="2400" b="1" dirty="0">
                <a:latin typeface="Calibri" charset="0"/>
                <a:ea typeface="Calibri" charset="0"/>
                <a:cs typeface="Calibri" charset="0"/>
              </a:rPr>
              <a:t> </a:t>
            </a:r>
            <a:r>
              <a:rPr lang="tr-TR" sz="2400" b="1" dirty="0" err="1">
                <a:latin typeface="Calibri" charset="0"/>
                <a:ea typeface="Calibri" charset="0"/>
                <a:cs typeface="Calibri" charset="0"/>
              </a:rPr>
              <a:t>first</a:t>
            </a:r>
            <a:r>
              <a:rPr lang="tr-TR" sz="2400" b="1" dirty="0">
                <a:latin typeface="Calibri" charset="0"/>
                <a:ea typeface="Calibri" charset="0"/>
                <a:cs typeface="Calibri" charset="0"/>
              </a:rPr>
              <a:t> </a:t>
            </a:r>
            <a:r>
              <a:rPr lang="tr-TR" sz="2400" b="1" dirty="0" err="1">
                <a:latin typeface="Calibri" charset="0"/>
                <a:ea typeface="Calibri" charset="0"/>
                <a:cs typeface="Calibri" charset="0"/>
              </a:rPr>
              <a:t>source</a:t>
            </a:r>
            <a:r>
              <a:rPr lang="tr-TR" sz="2400" b="1" dirty="0">
                <a:latin typeface="Calibri" charset="0"/>
                <a:ea typeface="Calibri" charset="0"/>
                <a:cs typeface="Calibri" charset="0"/>
              </a:rPr>
              <a:t> is </a:t>
            </a:r>
            <a:r>
              <a:rPr lang="tr-TR" sz="2400" b="1" dirty="0" err="1">
                <a:latin typeface="Calibri" charset="0"/>
                <a:ea typeface="Calibri" charset="0"/>
                <a:cs typeface="Calibri" charset="0"/>
              </a:rPr>
              <a:t>excerpted</a:t>
            </a:r>
            <a:r>
              <a:rPr lang="tr-TR" sz="2400" b="1" dirty="0">
                <a:latin typeface="Calibri" charset="0"/>
                <a:ea typeface="Calibri" charset="0"/>
                <a:cs typeface="Calibri" charset="0"/>
              </a:rPr>
              <a:t> </a:t>
            </a:r>
            <a:r>
              <a:rPr lang="tr-TR" sz="2400" b="1" dirty="0" err="1">
                <a:latin typeface="Calibri" charset="0"/>
                <a:ea typeface="Calibri" charset="0"/>
                <a:cs typeface="Calibri" charset="0"/>
              </a:rPr>
              <a:t>from</a:t>
            </a:r>
            <a:r>
              <a:rPr lang="tr-TR" sz="2400" b="1" dirty="0">
                <a:latin typeface="Calibri" charset="0"/>
                <a:ea typeface="Calibri" charset="0"/>
                <a:cs typeface="Calibri" charset="0"/>
              </a:rPr>
              <a:t> a </a:t>
            </a:r>
            <a:r>
              <a:rPr lang="tr-TR" sz="2400" b="1" dirty="0" err="1">
                <a:latin typeface="Calibri" charset="0"/>
                <a:ea typeface="Calibri" charset="0"/>
                <a:cs typeface="Calibri" charset="0"/>
              </a:rPr>
              <a:t>book</a:t>
            </a:r>
            <a:r>
              <a:rPr lang="tr-TR" sz="2400" b="1" dirty="0">
                <a:latin typeface="Calibri" charset="0"/>
                <a:ea typeface="Calibri" charset="0"/>
                <a:cs typeface="Calibri" charset="0"/>
              </a:rPr>
              <a:t> </a:t>
            </a:r>
            <a:r>
              <a:rPr lang="tr-TR" sz="2400" b="1" dirty="0" err="1">
                <a:latin typeface="Calibri" charset="0"/>
                <a:ea typeface="Calibri" charset="0"/>
                <a:cs typeface="Calibri" charset="0"/>
              </a:rPr>
              <a:t>chapter</a:t>
            </a:r>
            <a:r>
              <a:rPr lang="tr-TR" sz="2400" b="1" dirty="0">
                <a:latin typeface="Calibri" charset="0"/>
                <a:ea typeface="Calibri" charset="0"/>
                <a:cs typeface="Calibri" charset="0"/>
              </a:rPr>
              <a:t> </a:t>
            </a:r>
            <a:r>
              <a:rPr lang="tr-TR" sz="2400" b="1" dirty="0" err="1">
                <a:latin typeface="Calibri" charset="0"/>
                <a:ea typeface="Calibri" charset="0"/>
                <a:cs typeface="Calibri" charset="0"/>
              </a:rPr>
              <a:t>and</a:t>
            </a:r>
            <a:r>
              <a:rPr lang="tr-TR" sz="2400" b="1" dirty="0">
                <a:latin typeface="Calibri" charset="0"/>
                <a:ea typeface="Calibri" charset="0"/>
                <a:cs typeface="Calibri" charset="0"/>
              </a:rPr>
              <a:t> </a:t>
            </a:r>
            <a:r>
              <a:rPr lang="tr-TR" sz="2400" b="1" dirty="0" err="1">
                <a:latin typeface="Calibri" charset="0"/>
                <a:ea typeface="Calibri" charset="0"/>
                <a:cs typeface="Calibri" charset="0"/>
              </a:rPr>
              <a:t>the</a:t>
            </a:r>
            <a:r>
              <a:rPr lang="tr-TR" sz="2400" b="1" dirty="0">
                <a:latin typeface="Calibri" charset="0"/>
                <a:ea typeface="Calibri" charset="0"/>
                <a:cs typeface="Calibri" charset="0"/>
              </a:rPr>
              <a:t> </a:t>
            </a:r>
            <a:r>
              <a:rPr lang="tr-TR" sz="2400" b="1" dirty="0" err="1">
                <a:latin typeface="Calibri" charset="0"/>
                <a:ea typeface="Calibri" charset="0"/>
                <a:cs typeface="Calibri" charset="0"/>
              </a:rPr>
              <a:t>second</a:t>
            </a:r>
            <a:r>
              <a:rPr lang="tr-TR" sz="2400" b="1" dirty="0">
                <a:latin typeface="Calibri" charset="0"/>
                <a:ea typeface="Calibri" charset="0"/>
                <a:cs typeface="Calibri" charset="0"/>
              </a:rPr>
              <a:t> </a:t>
            </a:r>
            <a:r>
              <a:rPr lang="tr-TR" sz="2400" b="1" dirty="0" err="1">
                <a:latin typeface="Calibri" charset="0"/>
                <a:ea typeface="Calibri" charset="0"/>
                <a:cs typeface="Calibri" charset="0"/>
              </a:rPr>
              <a:t>from</a:t>
            </a:r>
            <a:r>
              <a:rPr lang="tr-TR" sz="2400" b="1" dirty="0">
                <a:latin typeface="Calibri" charset="0"/>
                <a:ea typeface="Calibri" charset="0"/>
                <a:cs typeface="Calibri" charset="0"/>
              </a:rPr>
              <a:t> a </a:t>
            </a:r>
            <a:r>
              <a:rPr lang="tr-TR" sz="2400" b="1" dirty="0" err="1">
                <a:latin typeface="Calibri" charset="0"/>
                <a:ea typeface="Calibri" charset="0"/>
                <a:cs typeface="Calibri" charset="0"/>
              </a:rPr>
              <a:t>lecture</a:t>
            </a:r>
            <a:r>
              <a:rPr lang="tr-TR" sz="2400" b="1" dirty="0">
                <a:latin typeface="Calibri" charset="0"/>
                <a:ea typeface="Calibri" charset="0"/>
                <a:cs typeface="Calibri" charset="0"/>
              </a:rPr>
              <a:t>.  </a:t>
            </a:r>
          </a:p>
        </p:txBody>
      </p:sp>
      <p:sp>
        <p:nvSpPr>
          <p:cNvPr id="11" name="Metin kutusu 10"/>
          <p:cNvSpPr txBox="1"/>
          <p:nvPr/>
        </p:nvSpPr>
        <p:spPr>
          <a:xfrm>
            <a:off x="239316" y="4105220"/>
            <a:ext cx="10260148" cy="830997"/>
          </a:xfrm>
          <a:prstGeom prst="rect">
            <a:avLst/>
          </a:prstGeom>
          <a:noFill/>
        </p:spPr>
        <p:txBody>
          <a:bodyPr wrap="square" rtlCol="0">
            <a:spAutoFit/>
          </a:bodyPr>
          <a:lstStyle/>
          <a:p>
            <a:pPr marL="342900" indent="-342900">
              <a:buFont typeface="Wingdings" pitchFamily="2" charset="2"/>
              <a:buChar char="v"/>
            </a:pPr>
            <a:r>
              <a:rPr lang="tr-TR" sz="2400" b="1" dirty="0" err="1">
                <a:solidFill>
                  <a:srgbClr val="FFFF00"/>
                </a:solidFill>
                <a:latin typeface="Calibri" charset="0"/>
                <a:ea typeface="Calibri" charset="0"/>
                <a:cs typeface="Calibri" charset="0"/>
              </a:rPr>
              <a:t>The</a:t>
            </a:r>
            <a:r>
              <a:rPr lang="tr-TR" sz="2400" b="1" dirty="0">
                <a:solidFill>
                  <a:srgbClr val="FFFF00"/>
                </a:solidFill>
                <a:latin typeface="Calibri" charset="0"/>
                <a:ea typeface="Calibri" charset="0"/>
                <a:cs typeface="Calibri" charset="0"/>
              </a:rPr>
              <a:t> </a:t>
            </a:r>
            <a:r>
              <a:rPr lang="tr-TR" sz="2400" b="1" dirty="0" err="1">
                <a:solidFill>
                  <a:srgbClr val="FFFF00"/>
                </a:solidFill>
                <a:latin typeface="Calibri" charset="0"/>
                <a:ea typeface="Calibri" charset="0"/>
                <a:cs typeface="Calibri" charset="0"/>
              </a:rPr>
              <a:t>highlighted</a:t>
            </a:r>
            <a:r>
              <a:rPr lang="tr-TR" sz="2400" b="1" dirty="0">
                <a:solidFill>
                  <a:srgbClr val="FFFF00"/>
                </a:solidFill>
                <a:latin typeface="Calibri" charset="0"/>
                <a:ea typeface="Calibri" charset="0"/>
                <a:cs typeface="Calibri" charset="0"/>
              </a:rPr>
              <a:t> </a:t>
            </a:r>
            <a:r>
              <a:rPr lang="tr-TR" sz="2400" b="1" dirty="0" err="1">
                <a:solidFill>
                  <a:srgbClr val="FFFF00"/>
                </a:solidFill>
                <a:latin typeface="Calibri" charset="0"/>
                <a:ea typeface="Calibri" charset="0"/>
                <a:cs typeface="Calibri" charset="0"/>
              </a:rPr>
              <a:t>sections</a:t>
            </a:r>
            <a:r>
              <a:rPr lang="tr-TR" sz="2400" b="1" dirty="0">
                <a:solidFill>
                  <a:srgbClr val="FFFF00"/>
                </a:solidFill>
                <a:latin typeface="Calibri" charset="0"/>
                <a:ea typeface="Calibri" charset="0"/>
                <a:cs typeface="Calibri" charset="0"/>
              </a:rPr>
              <a:t> in </a:t>
            </a:r>
            <a:r>
              <a:rPr lang="tr-TR" sz="2400" b="1" dirty="0" err="1">
                <a:solidFill>
                  <a:srgbClr val="FFFF00"/>
                </a:solidFill>
                <a:latin typeface="Calibri" charset="0"/>
                <a:ea typeface="Calibri" charset="0"/>
                <a:cs typeface="Calibri" charset="0"/>
              </a:rPr>
              <a:t>the</a:t>
            </a:r>
            <a:r>
              <a:rPr lang="tr-TR" sz="2400" b="1" dirty="0">
                <a:solidFill>
                  <a:srgbClr val="FFFF00"/>
                </a:solidFill>
                <a:latin typeface="Calibri" charset="0"/>
                <a:ea typeface="Calibri" charset="0"/>
                <a:cs typeface="Calibri" charset="0"/>
              </a:rPr>
              <a:t> </a:t>
            </a:r>
            <a:r>
              <a:rPr lang="tr-TR" sz="2400" b="1" dirty="0" err="1">
                <a:solidFill>
                  <a:srgbClr val="FFFF00"/>
                </a:solidFill>
                <a:latin typeface="Calibri" charset="0"/>
                <a:ea typeface="Calibri" charset="0"/>
                <a:cs typeface="Calibri" charset="0"/>
              </a:rPr>
              <a:t>two</a:t>
            </a:r>
            <a:r>
              <a:rPr lang="tr-TR" sz="2400" b="1" dirty="0">
                <a:solidFill>
                  <a:srgbClr val="FFFF00"/>
                </a:solidFill>
                <a:latin typeface="Calibri" charset="0"/>
                <a:ea typeface="Calibri" charset="0"/>
                <a:cs typeface="Calibri" charset="0"/>
              </a:rPr>
              <a:t> </a:t>
            </a:r>
            <a:r>
              <a:rPr lang="tr-TR" sz="2400" b="1" dirty="0" err="1">
                <a:solidFill>
                  <a:srgbClr val="FFFF00"/>
                </a:solidFill>
                <a:latin typeface="Calibri" charset="0"/>
                <a:ea typeface="Calibri" charset="0"/>
                <a:cs typeface="Calibri" charset="0"/>
              </a:rPr>
              <a:t>texts</a:t>
            </a:r>
            <a:r>
              <a:rPr lang="tr-TR" sz="2400" b="1" dirty="0">
                <a:solidFill>
                  <a:srgbClr val="FFFF00"/>
                </a:solidFill>
                <a:latin typeface="Calibri" charset="0"/>
                <a:ea typeface="Calibri" charset="0"/>
                <a:cs typeface="Calibri" charset="0"/>
              </a:rPr>
              <a:t> </a:t>
            </a:r>
            <a:r>
              <a:rPr lang="tr-TR" sz="2400" b="1" dirty="0" err="1">
                <a:solidFill>
                  <a:srgbClr val="FFFF00"/>
                </a:solidFill>
                <a:latin typeface="Calibri" charset="0"/>
                <a:ea typeface="Calibri" charset="0"/>
                <a:cs typeface="Calibri" charset="0"/>
              </a:rPr>
              <a:t>are</a:t>
            </a:r>
            <a:r>
              <a:rPr lang="tr-TR" sz="2400" b="1" dirty="0">
                <a:solidFill>
                  <a:srgbClr val="FFFF00"/>
                </a:solidFill>
                <a:latin typeface="Calibri" charset="0"/>
                <a:ea typeface="Calibri" charset="0"/>
                <a:cs typeface="Calibri" charset="0"/>
              </a:rPr>
              <a:t> </a:t>
            </a:r>
            <a:r>
              <a:rPr lang="tr-TR" sz="2400" b="1" dirty="0" err="1">
                <a:solidFill>
                  <a:srgbClr val="FFFF00"/>
                </a:solidFill>
                <a:latin typeface="Calibri" charset="0"/>
                <a:ea typeface="Calibri" charset="0"/>
                <a:cs typeface="Calibri" charset="0"/>
              </a:rPr>
              <a:t>the</a:t>
            </a:r>
            <a:r>
              <a:rPr lang="tr-TR" sz="2400" b="1" dirty="0">
                <a:solidFill>
                  <a:srgbClr val="FFFF00"/>
                </a:solidFill>
                <a:latin typeface="Calibri" charset="0"/>
                <a:ea typeface="Calibri" charset="0"/>
                <a:cs typeface="Calibri" charset="0"/>
              </a:rPr>
              <a:t> main </a:t>
            </a:r>
            <a:r>
              <a:rPr lang="tr-TR" sz="2400" b="1" dirty="0" err="1">
                <a:solidFill>
                  <a:srgbClr val="FFFF00"/>
                </a:solidFill>
                <a:latin typeface="Calibri" charset="0"/>
                <a:ea typeface="Calibri" charset="0"/>
                <a:cs typeface="Calibri" charset="0"/>
              </a:rPr>
              <a:t>ideas</a:t>
            </a:r>
            <a:r>
              <a:rPr lang="tr-TR" sz="2400" b="1" dirty="0">
                <a:solidFill>
                  <a:srgbClr val="FFFF00"/>
                </a:solidFill>
                <a:latin typeface="Calibri" charset="0"/>
                <a:ea typeface="Calibri" charset="0"/>
                <a:cs typeface="Calibri" charset="0"/>
              </a:rPr>
              <a:t> </a:t>
            </a:r>
            <a:r>
              <a:rPr lang="tr-TR" sz="2400" b="1" dirty="0" err="1">
                <a:solidFill>
                  <a:srgbClr val="FFFF00"/>
                </a:solidFill>
                <a:latin typeface="Calibri" charset="0"/>
                <a:ea typeface="Calibri" charset="0"/>
                <a:cs typeface="Calibri" charset="0"/>
              </a:rPr>
              <a:t>and</a:t>
            </a:r>
            <a:r>
              <a:rPr lang="tr-TR" sz="2400" b="1" dirty="0">
                <a:solidFill>
                  <a:srgbClr val="FFFF00"/>
                </a:solidFill>
                <a:latin typeface="Calibri" charset="0"/>
                <a:ea typeface="Calibri" charset="0"/>
                <a:cs typeface="Calibri" charset="0"/>
              </a:rPr>
              <a:t> </a:t>
            </a:r>
            <a:r>
              <a:rPr lang="tr-TR" sz="2400" b="1" dirty="0" err="1">
                <a:solidFill>
                  <a:srgbClr val="FFFF00"/>
                </a:solidFill>
                <a:latin typeface="Calibri" charset="0"/>
                <a:ea typeface="Calibri" charset="0"/>
                <a:cs typeface="Calibri" charset="0"/>
              </a:rPr>
              <a:t>the</a:t>
            </a:r>
            <a:r>
              <a:rPr lang="tr-TR" sz="2400" b="1" dirty="0">
                <a:solidFill>
                  <a:srgbClr val="FFFF00"/>
                </a:solidFill>
                <a:latin typeface="Calibri" charset="0"/>
                <a:ea typeface="Calibri" charset="0"/>
                <a:cs typeface="Calibri" charset="0"/>
              </a:rPr>
              <a:t> </a:t>
            </a:r>
            <a:r>
              <a:rPr lang="tr-TR" sz="2400" b="1" dirty="0" err="1">
                <a:solidFill>
                  <a:srgbClr val="FFFF00"/>
                </a:solidFill>
                <a:latin typeface="Calibri" charset="0"/>
                <a:ea typeface="Calibri" charset="0"/>
                <a:cs typeface="Calibri" charset="0"/>
              </a:rPr>
              <a:t>key</a:t>
            </a:r>
            <a:r>
              <a:rPr lang="tr-TR" sz="2400" b="1" dirty="0">
                <a:solidFill>
                  <a:srgbClr val="FFFF00"/>
                </a:solidFill>
                <a:latin typeface="Calibri" charset="0"/>
                <a:ea typeface="Calibri" charset="0"/>
                <a:cs typeface="Calibri" charset="0"/>
              </a:rPr>
              <a:t> </a:t>
            </a:r>
            <a:r>
              <a:rPr lang="tr-TR" sz="2400" b="1" dirty="0" err="1">
                <a:solidFill>
                  <a:srgbClr val="FFFF00"/>
                </a:solidFill>
                <a:latin typeface="Calibri" charset="0"/>
                <a:ea typeface="Calibri" charset="0"/>
                <a:cs typeface="Calibri" charset="0"/>
              </a:rPr>
              <a:t>points</a:t>
            </a:r>
            <a:r>
              <a:rPr lang="tr-TR" sz="2400" b="1" dirty="0">
                <a:solidFill>
                  <a:srgbClr val="FFFF00"/>
                </a:solidFill>
                <a:latin typeface="Calibri" charset="0"/>
                <a:ea typeface="Calibri" charset="0"/>
                <a:cs typeface="Calibri" charset="0"/>
              </a:rPr>
              <a:t>.</a:t>
            </a:r>
          </a:p>
        </p:txBody>
      </p:sp>
      <p:sp>
        <p:nvSpPr>
          <p:cNvPr id="12" name="Metin kutusu 11"/>
          <p:cNvSpPr txBox="1"/>
          <p:nvPr/>
        </p:nvSpPr>
        <p:spPr>
          <a:xfrm>
            <a:off x="239315" y="1002836"/>
            <a:ext cx="6279819" cy="646331"/>
          </a:xfrm>
          <a:prstGeom prst="rect">
            <a:avLst/>
          </a:prstGeom>
          <a:noFill/>
        </p:spPr>
        <p:txBody>
          <a:bodyPr wrap="square" rtlCol="0">
            <a:spAutoFit/>
          </a:bodyPr>
          <a:lstStyle/>
          <a:p>
            <a:r>
              <a:rPr lang="tr-TR" sz="3600" b="1" dirty="0">
                <a:latin typeface="Calibri" charset="0"/>
                <a:ea typeface="Calibri" charset="0"/>
                <a:cs typeface="Calibri" charset="0"/>
              </a:rPr>
              <a:t>STEP 1: </a:t>
            </a:r>
            <a:r>
              <a:rPr lang="tr-TR" sz="3600" b="1" dirty="0" err="1">
                <a:latin typeface="Calibri" charset="0"/>
                <a:ea typeface="Calibri" charset="0"/>
                <a:cs typeface="Calibri" charset="0"/>
              </a:rPr>
              <a:t>Analyzing</a:t>
            </a:r>
            <a:r>
              <a:rPr lang="tr-TR" sz="3600" b="1" dirty="0">
                <a:latin typeface="Calibri" charset="0"/>
                <a:ea typeface="Calibri" charset="0"/>
                <a:cs typeface="Calibri" charset="0"/>
              </a:rPr>
              <a:t> </a:t>
            </a:r>
            <a:r>
              <a:rPr lang="tr-TR" sz="3600" b="1" dirty="0" err="1">
                <a:latin typeface="Calibri" charset="0"/>
                <a:ea typeface="Calibri" charset="0"/>
                <a:cs typeface="Calibri" charset="0"/>
              </a:rPr>
              <a:t>the</a:t>
            </a:r>
            <a:r>
              <a:rPr lang="tr-TR" sz="3600" b="1" dirty="0">
                <a:latin typeface="Calibri" charset="0"/>
                <a:ea typeface="Calibri" charset="0"/>
                <a:cs typeface="Calibri" charset="0"/>
              </a:rPr>
              <a:t> </a:t>
            </a:r>
            <a:r>
              <a:rPr lang="tr-TR" sz="3600" b="1" dirty="0" err="1">
                <a:latin typeface="Calibri" charset="0"/>
                <a:ea typeface="Calibri" charset="0"/>
                <a:cs typeface="Calibri" charset="0"/>
              </a:rPr>
              <a:t>Sources</a:t>
            </a:r>
            <a:endParaRPr lang="tr-TR" sz="3600" b="1" dirty="0">
              <a:latin typeface="Calibri" charset="0"/>
              <a:ea typeface="Calibri" charset="0"/>
              <a:cs typeface="Calibri" charset="0"/>
            </a:endParaRPr>
          </a:p>
        </p:txBody>
      </p:sp>
    </p:spTree>
    <p:extLst>
      <p:ext uri="{BB962C8B-B14F-4D97-AF65-F5344CB8AC3E}">
        <p14:creationId xmlns:p14="http://schemas.microsoft.com/office/powerpoint/2010/main" val="1852905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a:srcRect t="5224" r="6176"/>
          <a:stretch/>
        </p:blipFill>
        <p:spPr>
          <a:xfrm>
            <a:off x="2022443" y="139848"/>
            <a:ext cx="8498542" cy="6590105"/>
          </a:xfrm>
          <a:prstGeom prst="rect">
            <a:avLst/>
          </a:prstGeom>
        </p:spPr>
      </p:pic>
      <p:sp>
        <p:nvSpPr>
          <p:cNvPr id="2" name="TextBox 1">
            <a:extLst>
              <a:ext uri="{FF2B5EF4-FFF2-40B4-BE49-F238E27FC236}">
                <a16:creationId xmlns:a16="http://schemas.microsoft.com/office/drawing/2014/main" id="{3EA9D4A2-E848-D244-95D2-D257868B34C7}"/>
              </a:ext>
            </a:extLst>
          </p:cNvPr>
          <p:cNvSpPr txBox="1"/>
          <p:nvPr/>
        </p:nvSpPr>
        <p:spPr>
          <a:xfrm>
            <a:off x="10779163" y="1043491"/>
            <a:ext cx="1241045" cy="369332"/>
          </a:xfrm>
          <a:prstGeom prst="rect">
            <a:avLst/>
          </a:prstGeom>
          <a:noFill/>
        </p:spPr>
        <p:txBody>
          <a:bodyPr wrap="none" rtlCol="0">
            <a:spAutoFit/>
          </a:bodyPr>
          <a:lstStyle/>
          <a:p>
            <a:r>
              <a:rPr lang="tr-TR" b="1" dirty="0">
                <a:solidFill>
                  <a:srgbClr val="7030A0"/>
                </a:solidFill>
              </a:rPr>
              <a:t>Reading 1</a:t>
            </a:r>
          </a:p>
        </p:txBody>
      </p:sp>
      <p:sp>
        <p:nvSpPr>
          <p:cNvPr id="3" name="TextBox 2">
            <a:extLst>
              <a:ext uri="{FF2B5EF4-FFF2-40B4-BE49-F238E27FC236}">
                <a16:creationId xmlns:a16="http://schemas.microsoft.com/office/drawing/2014/main" id="{FC27B91B-02AB-B743-8296-A38F95818A05}"/>
              </a:ext>
            </a:extLst>
          </p:cNvPr>
          <p:cNvSpPr txBox="1"/>
          <p:nvPr/>
        </p:nvSpPr>
        <p:spPr>
          <a:xfrm>
            <a:off x="290456" y="2872292"/>
            <a:ext cx="1549102" cy="923330"/>
          </a:xfrm>
          <a:prstGeom prst="rect">
            <a:avLst/>
          </a:prstGeom>
          <a:solidFill>
            <a:schemeClr val="accent1"/>
          </a:solidFill>
        </p:spPr>
        <p:txBody>
          <a:bodyPr wrap="square" rtlCol="0">
            <a:spAutoFit/>
          </a:bodyPr>
          <a:lstStyle/>
          <a:p>
            <a:r>
              <a:rPr lang="tr-TR" b="1" dirty="0" err="1">
                <a:solidFill>
                  <a:srgbClr val="7030A0"/>
                </a:solidFill>
              </a:rPr>
              <a:t>Key</a:t>
            </a:r>
            <a:r>
              <a:rPr lang="tr-TR" b="1" dirty="0">
                <a:solidFill>
                  <a:srgbClr val="7030A0"/>
                </a:solidFill>
              </a:rPr>
              <a:t> Point 1:</a:t>
            </a:r>
          </a:p>
          <a:p>
            <a:r>
              <a:rPr lang="tr-TR" b="1" dirty="0" err="1"/>
              <a:t>clean</a:t>
            </a:r>
            <a:endParaRPr lang="tr-TR" b="1" dirty="0"/>
          </a:p>
          <a:p>
            <a:endParaRPr lang="tr-TR" dirty="0"/>
          </a:p>
        </p:txBody>
      </p:sp>
      <p:cxnSp>
        <p:nvCxnSpPr>
          <p:cNvPr id="5" name="Straight Connector 4">
            <a:extLst>
              <a:ext uri="{FF2B5EF4-FFF2-40B4-BE49-F238E27FC236}">
                <a16:creationId xmlns:a16="http://schemas.microsoft.com/office/drawing/2014/main" id="{3DA48B99-2752-0A45-BE8D-592F43838718}"/>
              </a:ext>
            </a:extLst>
          </p:cNvPr>
          <p:cNvCxnSpPr/>
          <p:nvPr/>
        </p:nvCxnSpPr>
        <p:spPr>
          <a:xfrm>
            <a:off x="5507915" y="2323652"/>
            <a:ext cx="4894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B6AA83-112B-4C47-B725-E2F54A4E9D1A}"/>
              </a:ext>
            </a:extLst>
          </p:cNvPr>
          <p:cNvCxnSpPr/>
          <p:nvPr/>
        </p:nvCxnSpPr>
        <p:spPr>
          <a:xfrm>
            <a:off x="2248348" y="2635624"/>
            <a:ext cx="1366221"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8D2DB74-30FC-8047-9542-94CC572AA502}"/>
              </a:ext>
            </a:extLst>
          </p:cNvPr>
          <p:cNvSpPr txBox="1"/>
          <p:nvPr/>
        </p:nvSpPr>
        <p:spPr>
          <a:xfrm>
            <a:off x="290456" y="699247"/>
            <a:ext cx="1549102" cy="1754326"/>
          </a:xfrm>
          <a:prstGeom prst="rect">
            <a:avLst/>
          </a:prstGeom>
          <a:solidFill>
            <a:schemeClr val="accent1"/>
          </a:solidFill>
        </p:spPr>
        <p:txBody>
          <a:bodyPr wrap="square" rtlCol="0">
            <a:spAutoFit/>
          </a:bodyPr>
          <a:lstStyle/>
          <a:p>
            <a:r>
              <a:rPr lang="tr-TR" b="1" dirty="0">
                <a:solidFill>
                  <a:srgbClr val="7030A0"/>
                </a:solidFill>
              </a:rPr>
              <a:t>Main </a:t>
            </a:r>
            <a:r>
              <a:rPr lang="tr-TR" b="1" dirty="0" err="1">
                <a:solidFill>
                  <a:srgbClr val="7030A0"/>
                </a:solidFill>
              </a:rPr>
              <a:t>Idea</a:t>
            </a:r>
            <a:r>
              <a:rPr lang="tr-TR" b="1" dirty="0">
                <a:solidFill>
                  <a:srgbClr val="7030A0"/>
                </a:solidFill>
              </a:rPr>
              <a:t>: </a:t>
            </a:r>
            <a:r>
              <a:rPr lang="tr-TR" b="1" dirty="0" err="1"/>
              <a:t>wind</a:t>
            </a:r>
            <a:r>
              <a:rPr lang="tr-TR" b="1" dirty="0"/>
              <a:t> </a:t>
            </a:r>
            <a:r>
              <a:rPr lang="tr-TR" b="1" dirty="0" err="1"/>
              <a:t>power</a:t>
            </a:r>
            <a:r>
              <a:rPr lang="tr-TR" b="1" dirty="0"/>
              <a:t> as a </a:t>
            </a:r>
            <a:r>
              <a:rPr lang="tr-TR" b="1" dirty="0" err="1"/>
              <a:t>promising</a:t>
            </a:r>
            <a:r>
              <a:rPr lang="tr-TR" b="1" dirty="0"/>
              <a:t> </a:t>
            </a:r>
            <a:r>
              <a:rPr lang="tr-TR" b="1" dirty="0" err="1"/>
              <a:t>source</a:t>
            </a:r>
            <a:r>
              <a:rPr lang="tr-TR" b="1" dirty="0"/>
              <a:t> of </a:t>
            </a:r>
            <a:r>
              <a:rPr lang="tr-TR" b="1" dirty="0" err="1"/>
              <a:t>energy</a:t>
            </a:r>
            <a:endParaRPr lang="tr-TR" b="1" dirty="0"/>
          </a:p>
        </p:txBody>
      </p:sp>
      <p:sp>
        <p:nvSpPr>
          <p:cNvPr id="13" name="TextBox 12">
            <a:extLst>
              <a:ext uri="{FF2B5EF4-FFF2-40B4-BE49-F238E27FC236}">
                <a16:creationId xmlns:a16="http://schemas.microsoft.com/office/drawing/2014/main" id="{3AFFB9B5-E7B4-EB4D-B0AF-28C70A6B8047}"/>
              </a:ext>
            </a:extLst>
          </p:cNvPr>
          <p:cNvSpPr txBox="1"/>
          <p:nvPr/>
        </p:nvSpPr>
        <p:spPr>
          <a:xfrm>
            <a:off x="259970" y="3971369"/>
            <a:ext cx="1549102" cy="923330"/>
          </a:xfrm>
          <a:prstGeom prst="rect">
            <a:avLst/>
          </a:prstGeom>
          <a:solidFill>
            <a:schemeClr val="accent1"/>
          </a:solidFill>
        </p:spPr>
        <p:txBody>
          <a:bodyPr wrap="square" rtlCol="0">
            <a:spAutoFit/>
          </a:bodyPr>
          <a:lstStyle/>
          <a:p>
            <a:r>
              <a:rPr lang="tr-TR" b="1" dirty="0" err="1">
                <a:solidFill>
                  <a:srgbClr val="7030A0"/>
                </a:solidFill>
              </a:rPr>
              <a:t>Key</a:t>
            </a:r>
            <a:r>
              <a:rPr lang="tr-TR" b="1" dirty="0">
                <a:solidFill>
                  <a:srgbClr val="7030A0"/>
                </a:solidFill>
              </a:rPr>
              <a:t> Point 2:</a:t>
            </a:r>
          </a:p>
          <a:p>
            <a:r>
              <a:rPr lang="tr-TR" b="1" dirty="0" err="1"/>
              <a:t>efficient</a:t>
            </a:r>
            <a:endParaRPr lang="tr-TR" b="1" dirty="0"/>
          </a:p>
          <a:p>
            <a:endParaRPr lang="tr-TR" dirty="0"/>
          </a:p>
        </p:txBody>
      </p:sp>
      <p:sp>
        <p:nvSpPr>
          <p:cNvPr id="14" name="TextBox 13">
            <a:extLst>
              <a:ext uri="{FF2B5EF4-FFF2-40B4-BE49-F238E27FC236}">
                <a16:creationId xmlns:a16="http://schemas.microsoft.com/office/drawing/2014/main" id="{526D041A-9EDC-6742-93D7-B3E7AE8F655D}"/>
              </a:ext>
            </a:extLst>
          </p:cNvPr>
          <p:cNvSpPr txBox="1"/>
          <p:nvPr/>
        </p:nvSpPr>
        <p:spPr>
          <a:xfrm>
            <a:off x="294041" y="5576049"/>
            <a:ext cx="1549102" cy="923330"/>
          </a:xfrm>
          <a:prstGeom prst="rect">
            <a:avLst/>
          </a:prstGeom>
          <a:solidFill>
            <a:schemeClr val="accent1"/>
          </a:solidFill>
        </p:spPr>
        <p:txBody>
          <a:bodyPr wrap="square" rtlCol="0">
            <a:spAutoFit/>
          </a:bodyPr>
          <a:lstStyle/>
          <a:p>
            <a:r>
              <a:rPr lang="tr-TR" b="1" dirty="0" err="1">
                <a:solidFill>
                  <a:srgbClr val="7030A0"/>
                </a:solidFill>
              </a:rPr>
              <a:t>Key</a:t>
            </a:r>
            <a:r>
              <a:rPr lang="tr-TR" b="1" dirty="0">
                <a:solidFill>
                  <a:srgbClr val="7030A0"/>
                </a:solidFill>
              </a:rPr>
              <a:t> Point 3:</a:t>
            </a:r>
          </a:p>
          <a:p>
            <a:r>
              <a:rPr lang="tr-TR" b="1" dirty="0" err="1"/>
              <a:t>sustainable</a:t>
            </a:r>
            <a:endParaRPr lang="tr-TR" b="1" dirty="0"/>
          </a:p>
          <a:p>
            <a:endParaRPr lang="tr-TR" dirty="0"/>
          </a:p>
        </p:txBody>
      </p:sp>
    </p:spTree>
    <p:extLst>
      <p:ext uri="{BB962C8B-B14F-4D97-AF65-F5344CB8AC3E}">
        <p14:creationId xmlns:p14="http://schemas.microsoft.com/office/powerpoint/2010/main" val="195818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4511" r="2952"/>
          <a:stretch/>
        </p:blipFill>
        <p:spPr>
          <a:xfrm>
            <a:off x="2194560" y="172120"/>
            <a:ext cx="8283390" cy="6547074"/>
          </a:xfrm>
          <a:prstGeom prst="rect">
            <a:avLst/>
          </a:prstGeom>
        </p:spPr>
      </p:pic>
      <p:sp>
        <p:nvSpPr>
          <p:cNvPr id="3" name="TextBox 2">
            <a:extLst>
              <a:ext uri="{FF2B5EF4-FFF2-40B4-BE49-F238E27FC236}">
                <a16:creationId xmlns:a16="http://schemas.microsoft.com/office/drawing/2014/main" id="{31E78259-9E15-F949-8CCC-C62D0F5908EF}"/>
              </a:ext>
            </a:extLst>
          </p:cNvPr>
          <p:cNvSpPr txBox="1"/>
          <p:nvPr/>
        </p:nvSpPr>
        <p:spPr>
          <a:xfrm>
            <a:off x="10779163" y="1043491"/>
            <a:ext cx="1241045" cy="369332"/>
          </a:xfrm>
          <a:prstGeom prst="rect">
            <a:avLst/>
          </a:prstGeom>
          <a:noFill/>
        </p:spPr>
        <p:txBody>
          <a:bodyPr wrap="none" rtlCol="0">
            <a:spAutoFit/>
          </a:bodyPr>
          <a:lstStyle/>
          <a:p>
            <a:r>
              <a:rPr lang="tr-TR" b="1" dirty="0">
                <a:solidFill>
                  <a:srgbClr val="7030A0"/>
                </a:solidFill>
              </a:rPr>
              <a:t>Reading 2</a:t>
            </a:r>
          </a:p>
        </p:txBody>
      </p:sp>
      <p:sp>
        <p:nvSpPr>
          <p:cNvPr id="4" name="TextBox 3">
            <a:extLst>
              <a:ext uri="{FF2B5EF4-FFF2-40B4-BE49-F238E27FC236}">
                <a16:creationId xmlns:a16="http://schemas.microsoft.com/office/drawing/2014/main" id="{27CEEEDC-066C-5D43-820C-DBD5B30A4D5C}"/>
              </a:ext>
            </a:extLst>
          </p:cNvPr>
          <p:cNvSpPr txBox="1"/>
          <p:nvPr/>
        </p:nvSpPr>
        <p:spPr>
          <a:xfrm>
            <a:off x="182875" y="139844"/>
            <a:ext cx="1818043" cy="1477328"/>
          </a:xfrm>
          <a:prstGeom prst="rect">
            <a:avLst/>
          </a:prstGeom>
          <a:solidFill>
            <a:schemeClr val="accent1"/>
          </a:solidFill>
        </p:spPr>
        <p:txBody>
          <a:bodyPr wrap="square" rtlCol="0">
            <a:spAutoFit/>
          </a:bodyPr>
          <a:lstStyle/>
          <a:p>
            <a:r>
              <a:rPr lang="tr-TR" b="1" dirty="0">
                <a:solidFill>
                  <a:srgbClr val="7030A0"/>
                </a:solidFill>
              </a:rPr>
              <a:t>Main </a:t>
            </a:r>
            <a:r>
              <a:rPr lang="tr-TR" b="1" dirty="0" err="1">
                <a:solidFill>
                  <a:srgbClr val="7030A0"/>
                </a:solidFill>
              </a:rPr>
              <a:t>Idea</a:t>
            </a:r>
            <a:r>
              <a:rPr lang="tr-TR" b="1" dirty="0">
                <a:solidFill>
                  <a:srgbClr val="7030A0"/>
                </a:solidFill>
              </a:rPr>
              <a:t>: </a:t>
            </a:r>
            <a:r>
              <a:rPr lang="tr-TR" b="1" dirty="0" err="1"/>
              <a:t>wind</a:t>
            </a:r>
            <a:r>
              <a:rPr lang="tr-TR" b="1" dirty="0"/>
              <a:t> </a:t>
            </a:r>
            <a:r>
              <a:rPr lang="tr-TR" b="1" dirty="0" err="1"/>
              <a:t>power</a:t>
            </a:r>
            <a:r>
              <a:rPr lang="tr-TR" b="1" dirty="0"/>
              <a:t> as an </a:t>
            </a:r>
            <a:r>
              <a:rPr lang="tr-TR" b="1" dirty="0" err="1"/>
              <a:t>inadequate</a:t>
            </a:r>
            <a:r>
              <a:rPr lang="tr-TR" b="1" dirty="0"/>
              <a:t> </a:t>
            </a:r>
            <a:r>
              <a:rPr lang="tr-TR" b="1" dirty="0" err="1"/>
              <a:t>solution</a:t>
            </a:r>
            <a:r>
              <a:rPr lang="tr-TR" b="1" dirty="0"/>
              <a:t> </a:t>
            </a:r>
            <a:r>
              <a:rPr lang="tr-TR" b="1" dirty="0" err="1"/>
              <a:t>to</a:t>
            </a:r>
            <a:r>
              <a:rPr lang="tr-TR" b="1" dirty="0"/>
              <a:t> </a:t>
            </a:r>
            <a:r>
              <a:rPr lang="tr-TR" b="1" dirty="0" err="1"/>
              <a:t>energy</a:t>
            </a:r>
            <a:r>
              <a:rPr lang="tr-TR" b="1" dirty="0"/>
              <a:t> </a:t>
            </a:r>
            <a:r>
              <a:rPr lang="tr-TR" b="1" dirty="0" err="1"/>
              <a:t>crisis</a:t>
            </a:r>
            <a:endParaRPr lang="tr-TR" b="1" dirty="0"/>
          </a:p>
        </p:txBody>
      </p:sp>
      <p:sp>
        <p:nvSpPr>
          <p:cNvPr id="5" name="TextBox 4">
            <a:extLst>
              <a:ext uri="{FF2B5EF4-FFF2-40B4-BE49-F238E27FC236}">
                <a16:creationId xmlns:a16="http://schemas.microsoft.com/office/drawing/2014/main" id="{2D7084A3-E50C-8B4B-ABB3-68968BF664C7}"/>
              </a:ext>
            </a:extLst>
          </p:cNvPr>
          <p:cNvSpPr txBox="1"/>
          <p:nvPr/>
        </p:nvSpPr>
        <p:spPr>
          <a:xfrm>
            <a:off x="182875" y="1731975"/>
            <a:ext cx="1818043" cy="923330"/>
          </a:xfrm>
          <a:prstGeom prst="rect">
            <a:avLst/>
          </a:prstGeom>
          <a:solidFill>
            <a:schemeClr val="accent1"/>
          </a:solidFill>
        </p:spPr>
        <p:txBody>
          <a:bodyPr wrap="square" rtlCol="0">
            <a:spAutoFit/>
          </a:bodyPr>
          <a:lstStyle/>
          <a:p>
            <a:r>
              <a:rPr lang="tr-TR" b="1" dirty="0" err="1">
                <a:solidFill>
                  <a:srgbClr val="7030A0"/>
                </a:solidFill>
              </a:rPr>
              <a:t>Key</a:t>
            </a:r>
            <a:r>
              <a:rPr lang="tr-TR" b="1" dirty="0">
                <a:solidFill>
                  <a:srgbClr val="7030A0"/>
                </a:solidFill>
              </a:rPr>
              <a:t> Point 1:</a:t>
            </a:r>
          </a:p>
          <a:p>
            <a:r>
              <a:rPr lang="tr-TR" b="1" dirty="0" err="1"/>
              <a:t>polluting</a:t>
            </a:r>
            <a:r>
              <a:rPr lang="tr-TR" b="1" dirty="0"/>
              <a:t> (</a:t>
            </a:r>
            <a:r>
              <a:rPr lang="tr-TR" b="1" dirty="0" err="1"/>
              <a:t>noise</a:t>
            </a:r>
            <a:r>
              <a:rPr lang="tr-TR" b="1" dirty="0"/>
              <a:t>)</a:t>
            </a:r>
          </a:p>
        </p:txBody>
      </p:sp>
      <p:sp>
        <p:nvSpPr>
          <p:cNvPr id="6" name="TextBox 5">
            <a:extLst>
              <a:ext uri="{FF2B5EF4-FFF2-40B4-BE49-F238E27FC236}">
                <a16:creationId xmlns:a16="http://schemas.microsoft.com/office/drawing/2014/main" id="{13E8ABE3-6B89-2248-AD79-3239523B4859}"/>
              </a:ext>
            </a:extLst>
          </p:cNvPr>
          <p:cNvSpPr txBox="1"/>
          <p:nvPr/>
        </p:nvSpPr>
        <p:spPr>
          <a:xfrm>
            <a:off x="182875" y="3132270"/>
            <a:ext cx="1818041" cy="923330"/>
          </a:xfrm>
          <a:prstGeom prst="rect">
            <a:avLst/>
          </a:prstGeom>
          <a:solidFill>
            <a:schemeClr val="accent1"/>
          </a:solidFill>
        </p:spPr>
        <p:txBody>
          <a:bodyPr wrap="square" rtlCol="0">
            <a:spAutoFit/>
          </a:bodyPr>
          <a:lstStyle/>
          <a:p>
            <a:r>
              <a:rPr lang="tr-TR" b="1" dirty="0" err="1">
                <a:solidFill>
                  <a:srgbClr val="7030A0"/>
                </a:solidFill>
              </a:rPr>
              <a:t>Key</a:t>
            </a:r>
            <a:r>
              <a:rPr lang="tr-TR" b="1" dirty="0">
                <a:solidFill>
                  <a:srgbClr val="7030A0"/>
                </a:solidFill>
              </a:rPr>
              <a:t> Point 2:</a:t>
            </a:r>
          </a:p>
          <a:p>
            <a:r>
              <a:rPr lang="tr-TR" b="1" dirty="0" err="1"/>
              <a:t>inefficient</a:t>
            </a:r>
            <a:endParaRPr lang="tr-TR" b="1" dirty="0"/>
          </a:p>
          <a:p>
            <a:endParaRPr lang="tr-TR" dirty="0"/>
          </a:p>
        </p:txBody>
      </p:sp>
      <p:sp>
        <p:nvSpPr>
          <p:cNvPr id="7" name="TextBox 6">
            <a:extLst>
              <a:ext uri="{FF2B5EF4-FFF2-40B4-BE49-F238E27FC236}">
                <a16:creationId xmlns:a16="http://schemas.microsoft.com/office/drawing/2014/main" id="{B2ACFEA5-797E-3842-BBFD-7FFF4A0833B2}"/>
              </a:ext>
            </a:extLst>
          </p:cNvPr>
          <p:cNvSpPr txBox="1"/>
          <p:nvPr/>
        </p:nvSpPr>
        <p:spPr>
          <a:xfrm>
            <a:off x="182876" y="4909076"/>
            <a:ext cx="1818040" cy="923330"/>
          </a:xfrm>
          <a:prstGeom prst="rect">
            <a:avLst/>
          </a:prstGeom>
          <a:solidFill>
            <a:schemeClr val="accent1"/>
          </a:solidFill>
        </p:spPr>
        <p:txBody>
          <a:bodyPr wrap="square" rtlCol="0">
            <a:spAutoFit/>
          </a:bodyPr>
          <a:lstStyle/>
          <a:p>
            <a:r>
              <a:rPr lang="tr-TR" b="1" dirty="0" err="1">
                <a:solidFill>
                  <a:srgbClr val="7030A0"/>
                </a:solidFill>
              </a:rPr>
              <a:t>Key</a:t>
            </a:r>
            <a:r>
              <a:rPr lang="tr-TR" b="1" dirty="0">
                <a:solidFill>
                  <a:srgbClr val="7030A0"/>
                </a:solidFill>
              </a:rPr>
              <a:t> Point 3:</a:t>
            </a:r>
          </a:p>
          <a:p>
            <a:r>
              <a:rPr lang="tr-TR" b="1" dirty="0" err="1"/>
              <a:t>unsustainable</a:t>
            </a:r>
            <a:endParaRPr lang="tr-TR" b="1" dirty="0"/>
          </a:p>
          <a:p>
            <a:endParaRPr lang="tr-TR" dirty="0"/>
          </a:p>
        </p:txBody>
      </p:sp>
      <p:cxnSp>
        <p:nvCxnSpPr>
          <p:cNvPr id="9" name="Straight Connector 8">
            <a:extLst>
              <a:ext uri="{FF2B5EF4-FFF2-40B4-BE49-F238E27FC236}">
                <a16:creationId xmlns:a16="http://schemas.microsoft.com/office/drawing/2014/main" id="{051B2385-1E25-8845-8EFD-659F2D78CF82}"/>
              </a:ext>
            </a:extLst>
          </p:cNvPr>
          <p:cNvCxnSpPr>
            <a:cxnSpLocks/>
          </p:cNvCxnSpPr>
          <p:nvPr/>
        </p:nvCxnSpPr>
        <p:spPr>
          <a:xfrm flipH="1">
            <a:off x="5669280" y="1412823"/>
            <a:ext cx="47333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F568D6-7D19-E545-83A8-ED39FAD18004}"/>
              </a:ext>
            </a:extLst>
          </p:cNvPr>
          <p:cNvCxnSpPr>
            <a:cxnSpLocks/>
          </p:cNvCxnSpPr>
          <p:nvPr/>
        </p:nvCxnSpPr>
        <p:spPr>
          <a:xfrm flipH="1">
            <a:off x="2282416" y="1644051"/>
            <a:ext cx="397853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90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0" name="Picture 19">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2" name="Rectangle 21">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5">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Rectangle 29">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4" name="Picture 33">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10" name="Text Placeholder 9">
            <a:extLst>
              <a:ext uri="{FF2B5EF4-FFF2-40B4-BE49-F238E27FC236}">
                <a16:creationId xmlns:a16="http://schemas.microsoft.com/office/drawing/2014/main" id="{7434E25A-2D46-134B-ADD0-8539B9ED3723}"/>
              </a:ext>
            </a:extLst>
          </p:cNvPr>
          <p:cNvSpPr>
            <a:spLocks noGrp="1"/>
          </p:cNvSpPr>
          <p:nvPr>
            <p:ph type="body" sz="half" idx="2"/>
          </p:nvPr>
        </p:nvSpPr>
        <p:spPr>
          <a:xfrm>
            <a:off x="680321" y="2085180"/>
            <a:ext cx="6423211" cy="4607720"/>
          </a:xfrm>
        </p:spPr>
        <p:txBody>
          <a:bodyPr vert="horz" lIns="91440" tIns="45720" rIns="91440" bIns="45720" rtlCol="0">
            <a:normAutofit/>
          </a:bodyPr>
          <a:lstStyle/>
          <a:p>
            <a:pPr marL="457200" indent="-342900" algn="just">
              <a:buFont typeface="Wingdings" pitchFamily="2" charset="2"/>
              <a:buChar char="ü"/>
            </a:pPr>
            <a:r>
              <a:rPr lang="en-US" sz="2400" b="1" dirty="0"/>
              <a:t>The key points represent shared or overlapping information in the two sources. </a:t>
            </a:r>
          </a:p>
          <a:p>
            <a:pPr marL="342900" indent="-228600" algn="just">
              <a:buFont typeface="Arial" panose="020B0604020202020204" pitchFamily="34" charset="0"/>
              <a:buChar char="•"/>
            </a:pPr>
            <a:endParaRPr lang="en-US" sz="2400" b="1" dirty="0"/>
          </a:p>
          <a:p>
            <a:pPr marL="457200" indent="-342900" algn="just">
              <a:buFont typeface="Wingdings" pitchFamily="2" charset="2"/>
              <a:buChar char="ü"/>
            </a:pPr>
            <a:r>
              <a:rPr lang="en-US" sz="2400" b="1" dirty="0"/>
              <a:t>The two readings oppose each other. Reading 1 makes a claim about wind power. It includes three supporting reasons. Reading 2 (which is taken from a lecture) challenges this claim with three supporting reasons.</a:t>
            </a:r>
          </a:p>
        </p:txBody>
      </p:sp>
      <p:pic>
        <p:nvPicPr>
          <p:cNvPr id="11" name="İçerik Yer Tutucusu 3">
            <a:extLst>
              <a:ext uri="{FF2B5EF4-FFF2-40B4-BE49-F238E27FC236}">
                <a16:creationId xmlns:a16="http://schemas.microsoft.com/office/drawing/2014/main" id="{2AF133F4-6CA8-7F43-B2B3-1A1544EBDEE6}"/>
              </a:ext>
            </a:extLst>
          </p:cNvPr>
          <p:cNvPicPr>
            <a:picLocks noGrp="1" noChangeAspect="1"/>
          </p:cNvPicPr>
          <p:nvPr>
            <p:ph idx="1"/>
          </p:nvPr>
        </p:nvPicPr>
        <p:blipFill rotWithShape="1">
          <a:blip r:embed="rId6"/>
          <a:srcRect l="21464" t="21088" r="47996" b="33339"/>
          <a:stretch/>
        </p:blipFill>
        <p:spPr>
          <a:xfrm>
            <a:off x="8024046" y="1828800"/>
            <a:ext cx="3852396" cy="3980328"/>
          </a:xfrm>
          <a:prstGeom prst="rect">
            <a:avLst/>
          </a:prstGeom>
          <a:ln>
            <a:noFill/>
          </a:ln>
          <a:effectLst>
            <a:outerShdw blurRad="76200" dist="63500" dir="5040000" algn="tl" rotWithShape="0">
              <a:srgbClr val="000000">
                <a:alpha val="41000"/>
              </a:srgbClr>
            </a:out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036339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A8DE9-B643-2A48-8149-63AB64BE5EBD}"/>
              </a:ext>
            </a:extLst>
          </p:cNvPr>
          <p:cNvSpPr>
            <a:spLocks noGrp="1"/>
          </p:cNvSpPr>
          <p:nvPr>
            <p:ph type="title"/>
          </p:nvPr>
        </p:nvSpPr>
        <p:spPr>
          <a:xfrm>
            <a:off x="185466" y="753229"/>
            <a:ext cx="9613863" cy="1080937"/>
          </a:xfrm>
        </p:spPr>
        <p:txBody>
          <a:bodyPr/>
          <a:lstStyle/>
          <a:p>
            <a:r>
              <a:rPr lang="tr-TR" b="1" dirty="0">
                <a:latin typeface="Calibri" charset="0"/>
                <a:cs typeface="Calibri" charset="0"/>
              </a:rPr>
              <a:t>STEP 2: </a:t>
            </a:r>
            <a:r>
              <a:rPr lang="tr-TR" b="1" dirty="0" err="1">
                <a:latin typeface="Calibri" charset="0"/>
                <a:cs typeface="Calibri" charset="0"/>
              </a:rPr>
              <a:t>Locating</a:t>
            </a:r>
            <a:r>
              <a:rPr lang="tr-TR" b="1" dirty="0">
                <a:latin typeface="Calibri" charset="0"/>
                <a:cs typeface="Calibri" charset="0"/>
              </a:rPr>
              <a:t> </a:t>
            </a:r>
            <a:r>
              <a:rPr lang="tr-TR" b="1" dirty="0" err="1">
                <a:latin typeface="Calibri" charset="0"/>
                <a:cs typeface="Calibri" charset="0"/>
              </a:rPr>
              <a:t>Key</a:t>
            </a:r>
            <a:r>
              <a:rPr lang="tr-TR" b="1" dirty="0">
                <a:latin typeface="Calibri" charset="0"/>
                <a:cs typeface="Calibri" charset="0"/>
              </a:rPr>
              <a:t> </a:t>
            </a:r>
            <a:r>
              <a:rPr lang="tr-TR" b="1" dirty="0" err="1">
                <a:latin typeface="Calibri" charset="0"/>
                <a:cs typeface="Calibri" charset="0"/>
              </a:rPr>
              <a:t>Points</a:t>
            </a:r>
            <a:r>
              <a:rPr lang="tr-TR" b="1" dirty="0">
                <a:latin typeface="Calibri" charset="0"/>
                <a:cs typeface="Calibri" charset="0"/>
              </a:rPr>
              <a:t> of </a:t>
            </a:r>
            <a:r>
              <a:rPr lang="tr-TR" b="1" dirty="0" err="1">
                <a:latin typeface="Calibri" charset="0"/>
                <a:cs typeface="Calibri" charset="0"/>
              </a:rPr>
              <a:t>Discussion</a:t>
            </a:r>
            <a:endParaRPr lang="tr-TR" b="1" dirty="0">
              <a:latin typeface="Calibri" charset="0"/>
              <a:cs typeface="Calibri" charset="0"/>
            </a:endParaRPr>
          </a:p>
        </p:txBody>
      </p:sp>
      <p:sp>
        <p:nvSpPr>
          <p:cNvPr id="3" name="Text Placeholder 2">
            <a:extLst>
              <a:ext uri="{FF2B5EF4-FFF2-40B4-BE49-F238E27FC236}">
                <a16:creationId xmlns:a16="http://schemas.microsoft.com/office/drawing/2014/main" id="{B6EA110E-FD70-7D4E-89AD-4EC708FAF283}"/>
              </a:ext>
            </a:extLst>
          </p:cNvPr>
          <p:cNvSpPr>
            <a:spLocks noGrp="1"/>
          </p:cNvSpPr>
          <p:nvPr>
            <p:ph type="body" idx="1"/>
          </p:nvPr>
        </p:nvSpPr>
        <p:spPr>
          <a:xfrm>
            <a:off x="271645" y="2336873"/>
            <a:ext cx="3468873" cy="693135"/>
          </a:xfrm>
          <a:solidFill>
            <a:schemeClr val="accent1"/>
          </a:solidFill>
        </p:spPr>
        <p:txBody>
          <a:bodyPr>
            <a:normAutofit fontScale="70000" lnSpcReduction="20000"/>
          </a:bodyPr>
          <a:lstStyle/>
          <a:p>
            <a:r>
              <a:rPr lang="tr-TR" dirty="0">
                <a:solidFill>
                  <a:srgbClr val="7030A0"/>
                </a:solidFill>
              </a:rPr>
              <a:t>Source 1 </a:t>
            </a:r>
            <a:r>
              <a:rPr lang="tr-TR" dirty="0"/>
              <a:t>(</a:t>
            </a:r>
            <a:r>
              <a:rPr lang="tr-TR" dirty="0" err="1"/>
              <a:t>promoting</a:t>
            </a:r>
            <a:r>
              <a:rPr lang="tr-TR" dirty="0"/>
              <a:t> </a:t>
            </a:r>
            <a:r>
              <a:rPr lang="tr-TR" dirty="0" err="1"/>
              <a:t>wind</a:t>
            </a:r>
            <a:r>
              <a:rPr lang="tr-TR" dirty="0"/>
              <a:t> </a:t>
            </a:r>
            <a:r>
              <a:rPr lang="tr-TR" dirty="0" err="1"/>
              <a:t>power</a:t>
            </a:r>
            <a:r>
              <a:rPr lang="tr-TR" dirty="0"/>
              <a:t> as an </a:t>
            </a:r>
            <a:r>
              <a:rPr lang="tr-TR" dirty="0" err="1"/>
              <a:t>alternative</a:t>
            </a:r>
            <a:r>
              <a:rPr lang="tr-TR" dirty="0"/>
              <a:t> </a:t>
            </a:r>
            <a:r>
              <a:rPr lang="tr-TR" dirty="0" err="1"/>
              <a:t>energy</a:t>
            </a:r>
            <a:r>
              <a:rPr lang="tr-TR" dirty="0"/>
              <a:t> </a:t>
            </a:r>
            <a:r>
              <a:rPr lang="tr-TR" dirty="0" err="1"/>
              <a:t>source</a:t>
            </a:r>
            <a:r>
              <a:rPr lang="tr-TR" dirty="0"/>
              <a:t>)</a:t>
            </a:r>
          </a:p>
        </p:txBody>
      </p:sp>
      <p:sp>
        <p:nvSpPr>
          <p:cNvPr id="4" name="Content Placeholder 3">
            <a:extLst>
              <a:ext uri="{FF2B5EF4-FFF2-40B4-BE49-F238E27FC236}">
                <a16:creationId xmlns:a16="http://schemas.microsoft.com/office/drawing/2014/main" id="{66591E59-C261-2E43-8F03-670203BCF3F5}"/>
              </a:ext>
            </a:extLst>
          </p:cNvPr>
          <p:cNvSpPr>
            <a:spLocks noGrp="1"/>
          </p:cNvSpPr>
          <p:nvPr>
            <p:ph sz="half" idx="2"/>
          </p:nvPr>
        </p:nvSpPr>
        <p:spPr>
          <a:xfrm>
            <a:off x="325317" y="3030008"/>
            <a:ext cx="4698355" cy="2906179"/>
          </a:xfrm>
        </p:spPr>
        <p:txBody>
          <a:bodyPr/>
          <a:lstStyle/>
          <a:p>
            <a:endParaRPr lang="tr-TR" dirty="0"/>
          </a:p>
          <a:p>
            <a:r>
              <a:rPr lang="tr-TR" dirty="0" err="1"/>
              <a:t>clean</a:t>
            </a:r>
            <a:endParaRPr lang="tr-TR" dirty="0"/>
          </a:p>
          <a:p>
            <a:r>
              <a:rPr lang="tr-TR" dirty="0" err="1"/>
              <a:t>efficient</a:t>
            </a:r>
            <a:endParaRPr lang="tr-TR" dirty="0"/>
          </a:p>
          <a:p>
            <a:r>
              <a:rPr lang="tr-TR" dirty="0" err="1"/>
              <a:t>sustainable</a:t>
            </a:r>
            <a:r>
              <a:rPr lang="tr-TR" dirty="0"/>
              <a:t> </a:t>
            </a:r>
          </a:p>
        </p:txBody>
      </p:sp>
      <p:sp>
        <p:nvSpPr>
          <p:cNvPr id="5" name="Text Placeholder 4">
            <a:extLst>
              <a:ext uri="{FF2B5EF4-FFF2-40B4-BE49-F238E27FC236}">
                <a16:creationId xmlns:a16="http://schemas.microsoft.com/office/drawing/2014/main" id="{EE9B20F8-E919-5D46-9867-FCAC12B7D20C}"/>
              </a:ext>
            </a:extLst>
          </p:cNvPr>
          <p:cNvSpPr>
            <a:spLocks noGrp="1"/>
          </p:cNvSpPr>
          <p:nvPr>
            <p:ph type="body" sz="quarter" idx="3"/>
          </p:nvPr>
        </p:nvSpPr>
        <p:spPr>
          <a:xfrm>
            <a:off x="4636547" y="2336873"/>
            <a:ext cx="3622758" cy="692076"/>
          </a:xfrm>
          <a:solidFill>
            <a:schemeClr val="accent1"/>
          </a:solidFill>
        </p:spPr>
        <p:txBody>
          <a:bodyPr>
            <a:normAutofit fontScale="70000" lnSpcReduction="20000"/>
          </a:bodyPr>
          <a:lstStyle/>
          <a:p>
            <a:r>
              <a:rPr lang="tr-TR" dirty="0">
                <a:solidFill>
                  <a:srgbClr val="7030A0"/>
                </a:solidFill>
              </a:rPr>
              <a:t>Source 2 </a:t>
            </a:r>
            <a:r>
              <a:rPr lang="tr-TR" dirty="0"/>
              <a:t>(</a:t>
            </a:r>
            <a:r>
              <a:rPr lang="tr-TR" dirty="0" err="1"/>
              <a:t>rising</a:t>
            </a:r>
            <a:r>
              <a:rPr lang="tr-TR" dirty="0"/>
              <a:t> </a:t>
            </a:r>
            <a:r>
              <a:rPr lang="tr-TR" dirty="0" err="1"/>
              <a:t>against</a:t>
            </a:r>
            <a:r>
              <a:rPr lang="tr-TR" dirty="0"/>
              <a:t> </a:t>
            </a:r>
            <a:r>
              <a:rPr lang="tr-TR" dirty="0" err="1"/>
              <a:t>the</a:t>
            </a:r>
            <a:r>
              <a:rPr lang="tr-TR" dirty="0"/>
              <a:t> idea </a:t>
            </a:r>
            <a:r>
              <a:rPr lang="tr-TR" dirty="0" err="1"/>
              <a:t>that</a:t>
            </a:r>
            <a:r>
              <a:rPr lang="tr-TR" dirty="0"/>
              <a:t> </a:t>
            </a:r>
            <a:r>
              <a:rPr lang="tr-TR" dirty="0" err="1"/>
              <a:t>wind</a:t>
            </a:r>
            <a:r>
              <a:rPr lang="tr-TR" dirty="0"/>
              <a:t> </a:t>
            </a:r>
            <a:r>
              <a:rPr lang="tr-TR" dirty="0" err="1"/>
              <a:t>power</a:t>
            </a:r>
            <a:r>
              <a:rPr lang="tr-TR" dirty="0"/>
              <a:t> is an </a:t>
            </a:r>
            <a:r>
              <a:rPr lang="tr-TR" dirty="0" err="1"/>
              <a:t>adequate</a:t>
            </a:r>
            <a:r>
              <a:rPr lang="tr-TR" dirty="0"/>
              <a:t> </a:t>
            </a:r>
            <a:r>
              <a:rPr lang="tr-TR" dirty="0" err="1"/>
              <a:t>solution</a:t>
            </a:r>
            <a:r>
              <a:rPr lang="tr-TR" dirty="0"/>
              <a:t> </a:t>
            </a:r>
            <a:r>
              <a:rPr lang="tr-TR" dirty="0" err="1"/>
              <a:t>to</a:t>
            </a:r>
            <a:r>
              <a:rPr lang="tr-TR" dirty="0"/>
              <a:t> </a:t>
            </a:r>
            <a:r>
              <a:rPr lang="tr-TR" dirty="0" err="1"/>
              <a:t>energy</a:t>
            </a:r>
            <a:r>
              <a:rPr lang="tr-TR" dirty="0"/>
              <a:t> </a:t>
            </a:r>
            <a:r>
              <a:rPr lang="tr-TR" dirty="0" err="1"/>
              <a:t>crisis</a:t>
            </a:r>
            <a:r>
              <a:rPr lang="tr-TR" dirty="0"/>
              <a:t>)</a:t>
            </a:r>
          </a:p>
        </p:txBody>
      </p:sp>
      <p:sp>
        <p:nvSpPr>
          <p:cNvPr id="6" name="Content Placeholder 5">
            <a:extLst>
              <a:ext uri="{FF2B5EF4-FFF2-40B4-BE49-F238E27FC236}">
                <a16:creationId xmlns:a16="http://schemas.microsoft.com/office/drawing/2014/main" id="{1080A536-16A2-F948-9C7E-77D2029C381E}"/>
              </a:ext>
            </a:extLst>
          </p:cNvPr>
          <p:cNvSpPr>
            <a:spLocks noGrp="1"/>
          </p:cNvSpPr>
          <p:nvPr>
            <p:ph sz="quarter" idx="4"/>
          </p:nvPr>
        </p:nvSpPr>
        <p:spPr>
          <a:xfrm>
            <a:off x="4873360" y="3030008"/>
            <a:ext cx="4700059" cy="2906179"/>
          </a:xfrm>
        </p:spPr>
        <p:txBody>
          <a:bodyPr/>
          <a:lstStyle/>
          <a:p>
            <a:pPr marL="0" indent="0">
              <a:buNone/>
            </a:pPr>
            <a:endParaRPr lang="tr-TR" dirty="0"/>
          </a:p>
          <a:p>
            <a:r>
              <a:rPr lang="tr-TR" dirty="0"/>
              <a:t>not </a:t>
            </a:r>
            <a:r>
              <a:rPr lang="tr-TR" dirty="0" err="1"/>
              <a:t>clean</a:t>
            </a:r>
            <a:endParaRPr lang="tr-TR" dirty="0"/>
          </a:p>
          <a:p>
            <a:r>
              <a:rPr lang="tr-TR" dirty="0" err="1"/>
              <a:t>inefficient</a:t>
            </a:r>
            <a:endParaRPr lang="tr-TR" dirty="0"/>
          </a:p>
          <a:p>
            <a:r>
              <a:rPr lang="tr-TR" dirty="0" err="1"/>
              <a:t>unsustainable</a:t>
            </a:r>
            <a:endParaRPr lang="tr-TR" dirty="0"/>
          </a:p>
        </p:txBody>
      </p:sp>
      <p:sp>
        <p:nvSpPr>
          <p:cNvPr id="7" name="TextBox 6">
            <a:extLst>
              <a:ext uri="{FF2B5EF4-FFF2-40B4-BE49-F238E27FC236}">
                <a16:creationId xmlns:a16="http://schemas.microsoft.com/office/drawing/2014/main" id="{43E8E49D-E3AA-604E-96E5-05BF0AE8C6A2}"/>
              </a:ext>
            </a:extLst>
          </p:cNvPr>
          <p:cNvSpPr txBox="1"/>
          <p:nvPr/>
        </p:nvSpPr>
        <p:spPr>
          <a:xfrm>
            <a:off x="8842306" y="2336879"/>
            <a:ext cx="3053208" cy="707886"/>
          </a:xfrm>
          <a:prstGeom prst="rect">
            <a:avLst/>
          </a:prstGeom>
          <a:solidFill>
            <a:schemeClr val="accent2">
              <a:lumMod val="20000"/>
              <a:lumOff val="80000"/>
            </a:schemeClr>
          </a:solidFill>
        </p:spPr>
        <p:txBody>
          <a:bodyPr wrap="none" rtlCol="0">
            <a:spAutoFit/>
          </a:bodyPr>
          <a:lstStyle/>
          <a:p>
            <a:r>
              <a:rPr lang="tr-TR" sz="2000" b="1" dirty="0" err="1">
                <a:solidFill>
                  <a:srgbClr val="7030A0"/>
                </a:solidFill>
              </a:rPr>
              <a:t>Key</a:t>
            </a:r>
            <a:r>
              <a:rPr lang="tr-TR" sz="2000" b="1" dirty="0">
                <a:solidFill>
                  <a:srgbClr val="7030A0"/>
                </a:solidFill>
              </a:rPr>
              <a:t> </a:t>
            </a:r>
            <a:r>
              <a:rPr lang="tr-TR" sz="2000" b="1" dirty="0" err="1">
                <a:solidFill>
                  <a:srgbClr val="7030A0"/>
                </a:solidFill>
              </a:rPr>
              <a:t>Points</a:t>
            </a:r>
            <a:r>
              <a:rPr lang="tr-TR" sz="2000" b="1" dirty="0">
                <a:solidFill>
                  <a:srgbClr val="7030A0"/>
                </a:solidFill>
              </a:rPr>
              <a:t> of </a:t>
            </a:r>
            <a:r>
              <a:rPr lang="tr-TR" sz="2000" b="1" dirty="0" err="1">
                <a:solidFill>
                  <a:srgbClr val="7030A0"/>
                </a:solidFill>
              </a:rPr>
              <a:t>Discussion</a:t>
            </a:r>
            <a:endParaRPr lang="tr-TR" sz="2000" b="1" dirty="0">
              <a:solidFill>
                <a:srgbClr val="7030A0"/>
              </a:solidFill>
            </a:endParaRPr>
          </a:p>
          <a:p>
            <a:endParaRPr lang="tr-TR" sz="2000" b="1" dirty="0">
              <a:solidFill>
                <a:srgbClr val="7030A0"/>
              </a:solidFill>
            </a:endParaRPr>
          </a:p>
        </p:txBody>
      </p:sp>
      <p:sp>
        <p:nvSpPr>
          <p:cNvPr id="8" name="Content Placeholder 5">
            <a:extLst>
              <a:ext uri="{FF2B5EF4-FFF2-40B4-BE49-F238E27FC236}">
                <a16:creationId xmlns:a16="http://schemas.microsoft.com/office/drawing/2014/main" id="{7DEC3A06-7CE9-DA43-AD6C-1AB43154FD76}"/>
              </a:ext>
            </a:extLst>
          </p:cNvPr>
          <p:cNvSpPr txBox="1">
            <a:spLocks/>
          </p:cNvSpPr>
          <p:nvPr/>
        </p:nvSpPr>
        <p:spPr>
          <a:xfrm>
            <a:off x="8850950" y="3030008"/>
            <a:ext cx="2461562" cy="2906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tr-TR" dirty="0"/>
          </a:p>
          <a:p>
            <a:r>
              <a:rPr lang="tr-TR" dirty="0" err="1"/>
              <a:t>pollution</a:t>
            </a:r>
            <a:endParaRPr lang="tr-TR" dirty="0"/>
          </a:p>
          <a:p>
            <a:r>
              <a:rPr lang="tr-TR" dirty="0" err="1"/>
              <a:t>efficiency</a:t>
            </a:r>
            <a:r>
              <a:rPr lang="tr-TR" dirty="0"/>
              <a:t> </a:t>
            </a:r>
          </a:p>
          <a:p>
            <a:r>
              <a:rPr lang="tr-TR" dirty="0" err="1"/>
              <a:t>sustainability</a:t>
            </a:r>
            <a:endParaRPr lang="tr-TR" dirty="0"/>
          </a:p>
        </p:txBody>
      </p:sp>
      <p:sp>
        <p:nvSpPr>
          <p:cNvPr id="9" name="Multiply 8">
            <a:extLst>
              <a:ext uri="{FF2B5EF4-FFF2-40B4-BE49-F238E27FC236}">
                <a16:creationId xmlns:a16="http://schemas.microsoft.com/office/drawing/2014/main" id="{52A23CEA-1ADF-4E4B-8576-BFF84D339ECB}"/>
              </a:ext>
            </a:extLst>
          </p:cNvPr>
          <p:cNvSpPr/>
          <p:nvPr/>
        </p:nvSpPr>
        <p:spPr>
          <a:xfrm>
            <a:off x="3755860" y="3421829"/>
            <a:ext cx="656216" cy="38727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ultiply 9">
            <a:extLst>
              <a:ext uri="{FF2B5EF4-FFF2-40B4-BE49-F238E27FC236}">
                <a16:creationId xmlns:a16="http://schemas.microsoft.com/office/drawing/2014/main" id="{759E8678-45B8-C744-A4E1-67B4CB78DFA8}"/>
              </a:ext>
            </a:extLst>
          </p:cNvPr>
          <p:cNvSpPr/>
          <p:nvPr/>
        </p:nvSpPr>
        <p:spPr>
          <a:xfrm>
            <a:off x="3740519" y="3920779"/>
            <a:ext cx="656216" cy="38727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ultiply 10">
            <a:extLst>
              <a:ext uri="{FF2B5EF4-FFF2-40B4-BE49-F238E27FC236}">
                <a16:creationId xmlns:a16="http://schemas.microsoft.com/office/drawing/2014/main" id="{C9D90BAF-563D-2D4E-8761-984FEE75969C}"/>
              </a:ext>
            </a:extLst>
          </p:cNvPr>
          <p:cNvSpPr/>
          <p:nvPr/>
        </p:nvSpPr>
        <p:spPr>
          <a:xfrm>
            <a:off x="3740519" y="4460984"/>
            <a:ext cx="656216" cy="38727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ight Brace 11">
            <a:extLst>
              <a:ext uri="{FF2B5EF4-FFF2-40B4-BE49-F238E27FC236}">
                <a16:creationId xmlns:a16="http://schemas.microsoft.com/office/drawing/2014/main" id="{79D7D526-60FB-1F47-9965-D9F1782D8F62}"/>
              </a:ext>
            </a:extLst>
          </p:cNvPr>
          <p:cNvSpPr/>
          <p:nvPr/>
        </p:nvSpPr>
        <p:spPr>
          <a:xfrm>
            <a:off x="8272631" y="2259106"/>
            <a:ext cx="398033" cy="3001383"/>
          </a:xfrm>
          <a:prstGeom prst="rightBrace">
            <a:avLst/>
          </a:prstGeom>
          <a:no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3" name="Right Brace 12">
            <a:extLst>
              <a:ext uri="{FF2B5EF4-FFF2-40B4-BE49-F238E27FC236}">
                <a16:creationId xmlns:a16="http://schemas.microsoft.com/office/drawing/2014/main" id="{E20DFDFA-1BB9-A241-B8D4-025BBFAB3309}"/>
              </a:ext>
            </a:extLst>
          </p:cNvPr>
          <p:cNvSpPr/>
          <p:nvPr/>
        </p:nvSpPr>
        <p:spPr>
          <a:xfrm rot="5400000">
            <a:off x="5702845" y="26894"/>
            <a:ext cx="520453" cy="112673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4" name="TextBox 13">
            <a:extLst>
              <a:ext uri="{FF2B5EF4-FFF2-40B4-BE49-F238E27FC236}">
                <a16:creationId xmlns:a16="http://schemas.microsoft.com/office/drawing/2014/main" id="{B8593272-1262-E64C-A686-0F03AF2E2469}"/>
              </a:ext>
            </a:extLst>
          </p:cNvPr>
          <p:cNvSpPr txBox="1"/>
          <p:nvPr/>
        </p:nvSpPr>
        <p:spPr>
          <a:xfrm>
            <a:off x="1420006" y="6110341"/>
            <a:ext cx="9642448" cy="369332"/>
          </a:xfrm>
          <a:prstGeom prst="rect">
            <a:avLst/>
          </a:prstGeom>
          <a:noFill/>
        </p:spPr>
        <p:txBody>
          <a:bodyPr wrap="none" rtlCol="0">
            <a:spAutoFit/>
          </a:bodyPr>
          <a:lstStyle/>
          <a:p>
            <a:r>
              <a:rPr lang="tr-TR" b="1" dirty="0" err="1"/>
              <a:t>The</a:t>
            </a:r>
            <a:r>
              <a:rPr lang="tr-TR" b="1" dirty="0"/>
              <a:t> </a:t>
            </a:r>
            <a:r>
              <a:rPr lang="tr-TR" b="1" dirty="0" err="1"/>
              <a:t>two</a:t>
            </a:r>
            <a:r>
              <a:rPr lang="tr-TR" b="1" dirty="0"/>
              <a:t> </a:t>
            </a:r>
            <a:r>
              <a:rPr lang="tr-TR" b="1" dirty="0" err="1"/>
              <a:t>sources</a:t>
            </a:r>
            <a:r>
              <a:rPr lang="tr-TR" b="1" dirty="0"/>
              <a:t> </a:t>
            </a:r>
            <a:r>
              <a:rPr lang="tr-TR" b="1" dirty="0" err="1"/>
              <a:t>discuss</a:t>
            </a:r>
            <a:r>
              <a:rPr lang="tr-TR" b="1" dirty="0"/>
              <a:t> </a:t>
            </a:r>
            <a:r>
              <a:rPr lang="tr-TR" b="1" dirty="0" err="1"/>
              <a:t>wind</a:t>
            </a:r>
            <a:r>
              <a:rPr lang="tr-TR" b="1" dirty="0"/>
              <a:t> </a:t>
            </a:r>
            <a:r>
              <a:rPr lang="tr-TR" b="1" dirty="0" err="1"/>
              <a:t>power</a:t>
            </a:r>
            <a:r>
              <a:rPr lang="tr-TR" b="1" dirty="0"/>
              <a:t> in </a:t>
            </a:r>
            <a:r>
              <a:rPr lang="tr-TR" b="1" dirty="0" err="1"/>
              <a:t>terms</a:t>
            </a:r>
            <a:r>
              <a:rPr lang="tr-TR" b="1" dirty="0"/>
              <a:t> of </a:t>
            </a:r>
            <a:r>
              <a:rPr lang="tr-TR" b="1" dirty="0" err="1"/>
              <a:t>pollution</a:t>
            </a:r>
            <a:r>
              <a:rPr lang="tr-TR" b="1" dirty="0"/>
              <a:t>, </a:t>
            </a:r>
            <a:r>
              <a:rPr lang="tr-TR" b="1" dirty="0" err="1"/>
              <a:t>efficiency</a:t>
            </a:r>
            <a:r>
              <a:rPr lang="tr-TR" b="1" dirty="0"/>
              <a:t>, </a:t>
            </a:r>
            <a:r>
              <a:rPr lang="tr-TR" b="1" dirty="0" err="1"/>
              <a:t>and</a:t>
            </a:r>
            <a:r>
              <a:rPr lang="tr-TR" b="1" dirty="0"/>
              <a:t> </a:t>
            </a:r>
            <a:r>
              <a:rPr lang="tr-TR" b="1" dirty="0" err="1"/>
              <a:t>sustainability</a:t>
            </a:r>
            <a:endParaRPr lang="tr-TR" b="1" dirty="0"/>
          </a:p>
        </p:txBody>
      </p:sp>
    </p:spTree>
    <p:extLst>
      <p:ext uri="{BB962C8B-B14F-4D97-AF65-F5344CB8AC3E}">
        <p14:creationId xmlns:p14="http://schemas.microsoft.com/office/powerpoint/2010/main" val="2715734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a:extLst>
              <a:ext uri="{FF2B5EF4-FFF2-40B4-BE49-F238E27FC236}">
                <a16:creationId xmlns:a16="http://schemas.microsoft.com/office/drawing/2014/main" id="{C8625542-FEF8-064D-8FB3-34996A35AF0C}"/>
              </a:ext>
            </a:extLst>
          </p:cNvPr>
          <p:cNvSpPr>
            <a:spLocks noGrp="1"/>
          </p:cNvSpPr>
          <p:nvPr>
            <p:ph type="title"/>
          </p:nvPr>
        </p:nvSpPr>
        <p:spPr>
          <a:xfrm>
            <a:off x="46337" y="643500"/>
            <a:ext cx="10915705" cy="1080938"/>
          </a:xfrm>
        </p:spPr>
        <p:txBody>
          <a:bodyPr>
            <a:noAutofit/>
          </a:bodyPr>
          <a:lstStyle/>
          <a:p>
            <a:r>
              <a:rPr lang="tr-TR" b="1" dirty="0">
                <a:latin typeface="Calibri" charset="0"/>
                <a:cs typeface="Calibri" charset="0"/>
              </a:rPr>
              <a:t>STEP 3: </a:t>
            </a:r>
            <a:r>
              <a:rPr lang="tr-TR" b="1" dirty="0" err="1">
                <a:latin typeface="Calibri" charset="0"/>
                <a:cs typeface="Calibri" charset="0"/>
              </a:rPr>
              <a:t>Analyzing</a:t>
            </a:r>
            <a:r>
              <a:rPr lang="tr-TR" b="1" dirty="0">
                <a:latin typeface="Calibri" charset="0"/>
                <a:cs typeface="Calibri" charset="0"/>
              </a:rPr>
              <a:t> </a:t>
            </a:r>
            <a:r>
              <a:rPr lang="tr-TR" b="1" dirty="0" err="1">
                <a:latin typeface="Calibri" charset="0"/>
                <a:cs typeface="Calibri" charset="0"/>
              </a:rPr>
              <a:t>the</a:t>
            </a:r>
            <a:r>
              <a:rPr lang="tr-TR" b="1" dirty="0">
                <a:latin typeface="Calibri" charset="0"/>
                <a:cs typeface="Calibri" charset="0"/>
              </a:rPr>
              <a:t> </a:t>
            </a:r>
            <a:r>
              <a:rPr lang="tr-TR" b="1" dirty="0" err="1">
                <a:latin typeface="Calibri" charset="0"/>
                <a:cs typeface="Calibri" charset="0"/>
              </a:rPr>
              <a:t>Introduction</a:t>
            </a:r>
            <a:r>
              <a:rPr lang="tr-TR" b="1" dirty="0">
                <a:latin typeface="Calibri" charset="0"/>
                <a:cs typeface="Calibri" charset="0"/>
              </a:rPr>
              <a:t> of </a:t>
            </a:r>
            <a:r>
              <a:rPr lang="tr-TR" b="1" dirty="0" err="1">
                <a:latin typeface="Calibri" charset="0"/>
                <a:cs typeface="Calibri" charset="0"/>
              </a:rPr>
              <a:t>the</a:t>
            </a:r>
            <a:r>
              <a:rPr lang="tr-TR" b="1" dirty="0">
                <a:latin typeface="Calibri" charset="0"/>
                <a:cs typeface="Calibri" charset="0"/>
              </a:rPr>
              <a:t> </a:t>
            </a:r>
            <a:r>
              <a:rPr lang="tr-TR" b="1" dirty="0" err="1">
                <a:latin typeface="Calibri" charset="0"/>
                <a:cs typeface="Calibri" charset="0"/>
              </a:rPr>
              <a:t>Target</a:t>
            </a:r>
            <a:r>
              <a:rPr lang="tr-TR" b="1" dirty="0">
                <a:latin typeface="Calibri" charset="0"/>
                <a:cs typeface="Calibri" charset="0"/>
              </a:rPr>
              <a:t> </a:t>
            </a:r>
            <a:r>
              <a:rPr lang="tr-TR" b="1" dirty="0" err="1">
                <a:latin typeface="Calibri" charset="0"/>
                <a:cs typeface="Calibri" charset="0"/>
              </a:rPr>
              <a:t>Output</a:t>
            </a:r>
            <a:endParaRPr lang="tr-TR" dirty="0"/>
          </a:p>
        </p:txBody>
      </p:sp>
      <p:pic>
        <p:nvPicPr>
          <p:cNvPr id="34" name="Picture 33">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15" name="Content Placeholder 14">
            <a:extLst>
              <a:ext uri="{FF2B5EF4-FFF2-40B4-BE49-F238E27FC236}">
                <a16:creationId xmlns:a16="http://schemas.microsoft.com/office/drawing/2014/main" id="{895904EB-200F-A343-A7C2-26A66768D67F}"/>
              </a:ext>
            </a:extLst>
          </p:cNvPr>
          <p:cNvPicPr>
            <a:picLocks noGrp="1" noChangeAspect="1"/>
          </p:cNvPicPr>
          <p:nvPr>
            <p:ph idx="1"/>
          </p:nvPr>
        </p:nvPicPr>
        <p:blipFill>
          <a:blip r:embed="rId4"/>
          <a:stretch>
            <a:fillRect/>
          </a:stretch>
        </p:blipFill>
        <p:spPr>
          <a:xfrm>
            <a:off x="1209619" y="2336800"/>
            <a:ext cx="8556737" cy="3598863"/>
          </a:xfrm>
        </p:spPr>
      </p:pic>
    </p:spTree>
    <p:extLst>
      <p:ext uri="{BB962C8B-B14F-4D97-AF65-F5344CB8AC3E}">
        <p14:creationId xmlns:p14="http://schemas.microsoft.com/office/powerpoint/2010/main" val="268687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E43128-20E5-8443-B901-7D22646FDE50}"/>
              </a:ext>
            </a:extLst>
          </p:cNvPr>
          <p:cNvSpPr>
            <a:spLocks noGrp="1"/>
          </p:cNvSpPr>
          <p:nvPr>
            <p:ph type="title"/>
          </p:nvPr>
        </p:nvSpPr>
        <p:spPr/>
        <p:txBody>
          <a:bodyPr/>
          <a:lstStyle/>
          <a:p>
            <a:r>
              <a:rPr lang="en-US" b="1" dirty="0">
                <a:latin typeface="Calibri" charset="0"/>
                <a:ea typeface="Calibri" charset="0"/>
                <a:cs typeface="Calibri" charset="0"/>
              </a:rPr>
              <a:t>STEP 4: Writing the Body Paragraphs</a:t>
            </a:r>
            <a:endParaRPr lang="tr-TR" dirty="0"/>
          </a:p>
        </p:txBody>
      </p:sp>
      <p:sp>
        <p:nvSpPr>
          <p:cNvPr id="4" name="Content Placeholder 3">
            <a:extLst>
              <a:ext uri="{FF2B5EF4-FFF2-40B4-BE49-F238E27FC236}">
                <a16:creationId xmlns:a16="http://schemas.microsoft.com/office/drawing/2014/main" id="{9CBDA896-F620-4D4B-93E6-AF1A1C469513}"/>
              </a:ext>
            </a:extLst>
          </p:cNvPr>
          <p:cNvSpPr>
            <a:spLocks noGrp="1"/>
          </p:cNvSpPr>
          <p:nvPr>
            <p:ph idx="1"/>
          </p:nvPr>
        </p:nvSpPr>
        <p:spPr>
          <a:xfrm>
            <a:off x="680321" y="2076226"/>
            <a:ext cx="9613861" cy="4679576"/>
          </a:xfrm>
        </p:spPr>
        <p:txBody>
          <a:bodyPr>
            <a:normAutofit fontScale="92500" lnSpcReduction="10000"/>
          </a:bodyPr>
          <a:lstStyle/>
          <a:p>
            <a:endParaRPr lang="en-US" b="1" dirty="0">
              <a:solidFill>
                <a:schemeClr val="bg1"/>
              </a:solidFill>
              <a:latin typeface="Calibri" charset="0"/>
              <a:ea typeface="Calibri" charset="0"/>
              <a:cs typeface="Calibri" charset="0"/>
            </a:endParaRPr>
          </a:p>
          <a:p>
            <a:r>
              <a:rPr lang="en-US" b="1" dirty="0">
                <a:solidFill>
                  <a:schemeClr val="bg1"/>
                </a:solidFill>
                <a:latin typeface="Calibri" charset="0"/>
                <a:ea typeface="Calibri" charset="0"/>
                <a:cs typeface="Calibri" charset="0"/>
              </a:rPr>
              <a:t>For each body paragraph:</a:t>
            </a:r>
          </a:p>
          <a:p>
            <a:endParaRPr lang="en-US" b="1" dirty="0">
              <a:latin typeface="Calibri" charset="0"/>
              <a:ea typeface="Calibri" charset="0"/>
              <a:cs typeface="Calibri" charset="0"/>
            </a:endParaRPr>
          </a:p>
          <a:p>
            <a:pPr marL="457200" indent="-457200">
              <a:buFont typeface="Wingdings" pitchFamily="2" charset="2"/>
              <a:buChar char="ü"/>
            </a:pPr>
            <a:r>
              <a:rPr lang="en-US" b="1" dirty="0">
                <a:latin typeface="Calibri" charset="0"/>
                <a:ea typeface="Calibri" charset="0"/>
                <a:cs typeface="Calibri" charset="0"/>
              </a:rPr>
              <a:t>Start with a topic sentence </a:t>
            </a:r>
            <a:r>
              <a:rPr lang="mr-IN" b="1" dirty="0">
                <a:latin typeface="Calibri" charset="0"/>
                <a:ea typeface="Calibri" charset="0"/>
                <a:cs typeface="Calibri" charset="0"/>
              </a:rPr>
              <a:t>–</a:t>
            </a:r>
            <a:r>
              <a:rPr lang="en-US" b="1" dirty="0">
                <a:latin typeface="Calibri" charset="0"/>
                <a:ea typeface="Calibri" charset="0"/>
                <a:cs typeface="Calibri" charset="0"/>
              </a:rPr>
              <a:t> tell the reader which key point of discussion the paragraph will be based on</a:t>
            </a:r>
          </a:p>
          <a:p>
            <a:pPr marL="457200" indent="-457200">
              <a:buFont typeface="Wingdings" pitchFamily="2" charset="2"/>
              <a:buChar char="ü"/>
            </a:pPr>
            <a:endParaRPr lang="en-US" b="1" dirty="0">
              <a:latin typeface="Calibri" charset="0"/>
              <a:ea typeface="Calibri" charset="0"/>
              <a:cs typeface="Calibri" charset="0"/>
            </a:endParaRPr>
          </a:p>
          <a:p>
            <a:pPr marL="457200" indent="-457200">
              <a:buFont typeface="Wingdings" pitchFamily="2" charset="2"/>
              <a:buChar char="ü"/>
            </a:pPr>
            <a:r>
              <a:rPr lang="en-US" b="1" dirty="0">
                <a:latin typeface="Calibri" charset="0"/>
                <a:ea typeface="Calibri" charset="0"/>
                <a:cs typeface="Calibri" charset="0"/>
              </a:rPr>
              <a:t>Report what is argued in the first source by paraphrasing from the original. </a:t>
            </a:r>
          </a:p>
          <a:p>
            <a:pPr marL="457200" indent="-457200">
              <a:buFont typeface="Wingdings" pitchFamily="2" charset="2"/>
              <a:buChar char="ü"/>
            </a:pPr>
            <a:endParaRPr lang="en-US" b="1" dirty="0">
              <a:latin typeface="Calibri" charset="0"/>
              <a:ea typeface="Calibri" charset="0"/>
              <a:cs typeface="Calibri" charset="0"/>
            </a:endParaRPr>
          </a:p>
          <a:p>
            <a:pPr marL="457200" indent="-457200">
              <a:buFont typeface="Wingdings" pitchFamily="2" charset="2"/>
              <a:buChar char="ü"/>
            </a:pPr>
            <a:r>
              <a:rPr lang="en-US" b="1" dirty="0">
                <a:latin typeface="Calibri" charset="0"/>
                <a:ea typeface="Calibri" charset="0"/>
                <a:cs typeface="Calibri" charset="0"/>
              </a:rPr>
              <a:t>Report how the points developed in the first source are countered by the arguments developed in the second by paraphrasing from the original.     </a:t>
            </a:r>
          </a:p>
          <a:p>
            <a:endParaRPr lang="en-US" b="1" dirty="0">
              <a:latin typeface="Calibri" charset="0"/>
              <a:ea typeface="Calibri" charset="0"/>
              <a:cs typeface="Calibri" charset="0"/>
            </a:endParaRPr>
          </a:p>
          <a:p>
            <a:r>
              <a:rPr lang="en-US" b="1" i="1" dirty="0">
                <a:solidFill>
                  <a:schemeClr val="accent5">
                    <a:lumMod val="60000"/>
                    <a:lumOff val="40000"/>
                  </a:schemeClr>
                </a:solidFill>
                <a:latin typeface="Calibri" charset="0"/>
                <a:ea typeface="Calibri" charset="0"/>
                <a:cs typeface="Calibri" charset="0"/>
              </a:rPr>
              <a:t>Do not forget to use linkers and signpost language appropriately. </a:t>
            </a:r>
          </a:p>
          <a:p>
            <a:endParaRPr lang="tr-TR" dirty="0"/>
          </a:p>
        </p:txBody>
      </p:sp>
    </p:spTree>
    <p:extLst>
      <p:ext uri="{BB962C8B-B14F-4D97-AF65-F5344CB8AC3E}">
        <p14:creationId xmlns:p14="http://schemas.microsoft.com/office/powerpoint/2010/main" val="2047453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E52C8E-5EA1-6841-BA87-18C49B535C4A}"/>
              </a:ext>
            </a:extLst>
          </p:cNvPr>
          <p:cNvSpPr>
            <a:spLocks noGrp="1"/>
          </p:cNvSpPr>
          <p:nvPr>
            <p:ph type="title"/>
          </p:nvPr>
        </p:nvSpPr>
        <p:spPr/>
        <p:txBody>
          <a:bodyPr/>
          <a:lstStyle/>
          <a:p>
            <a:r>
              <a:rPr lang="tr-TR" dirty="0"/>
              <a:t>BODY PART</a:t>
            </a:r>
          </a:p>
        </p:txBody>
      </p:sp>
      <p:pic>
        <p:nvPicPr>
          <p:cNvPr id="6" name="Content Placeholder 5">
            <a:extLst>
              <a:ext uri="{FF2B5EF4-FFF2-40B4-BE49-F238E27FC236}">
                <a16:creationId xmlns:a16="http://schemas.microsoft.com/office/drawing/2014/main" id="{54F7C99C-3F22-7D4C-B4BA-9383C43EFD94}"/>
              </a:ext>
            </a:extLst>
          </p:cNvPr>
          <p:cNvPicPr>
            <a:picLocks noGrp="1" noChangeAspect="1"/>
          </p:cNvPicPr>
          <p:nvPr>
            <p:ph idx="1"/>
          </p:nvPr>
        </p:nvPicPr>
        <p:blipFill rotWithShape="1">
          <a:blip r:embed="rId2"/>
          <a:srcRect t="19321"/>
          <a:stretch/>
        </p:blipFill>
        <p:spPr>
          <a:xfrm>
            <a:off x="609600" y="2121408"/>
            <a:ext cx="9083040" cy="4498848"/>
          </a:xfrm>
        </p:spPr>
      </p:pic>
      <p:sp>
        <p:nvSpPr>
          <p:cNvPr id="7" name="TextBox 6">
            <a:extLst>
              <a:ext uri="{FF2B5EF4-FFF2-40B4-BE49-F238E27FC236}">
                <a16:creationId xmlns:a16="http://schemas.microsoft.com/office/drawing/2014/main" id="{69A2E644-19D7-D342-84A4-C6EF692E7D35}"/>
              </a:ext>
            </a:extLst>
          </p:cNvPr>
          <p:cNvSpPr txBox="1"/>
          <p:nvPr/>
        </p:nvSpPr>
        <p:spPr>
          <a:xfrm>
            <a:off x="10607040" y="1085088"/>
            <a:ext cx="1675972" cy="369332"/>
          </a:xfrm>
          <a:prstGeom prst="rect">
            <a:avLst/>
          </a:prstGeom>
          <a:noFill/>
        </p:spPr>
        <p:txBody>
          <a:bodyPr wrap="none" rtlCol="0">
            <a:spAutoFit/>
          </a:bodyPr>
          <a:lstStyle/>
          <a:p>
            <a:r>
              <a:rPr lang="tr-TR" b="1" dirty="0">
                <a:solidFill>
                  <a:srgbClr val="7030A0"/>
                </a:solidFill>
              </a:rPr>
              <a:t>PARAGRAPH 1</a:t>
            </a:r>
          </a:p>
        </p:txBody>
      </p:sp>
    </p:spTree>
    <p:extLst>
      <p:ext uri="{BB962C8B-B14F-4D97-AF65-F5344CB8AC3E}">
        <p14:creationId xmlns:p14="http://schemas.microsoft.com/office/powerpoint/2010/main" val="62500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E52C8E-5EA1-6841-BA87-18C49B535C4A}"/>
              </a:ext>
            </a:extLst>
          </p:cNvPr>
          <p:cNvSpPr>
            <a:spLocks noGrp="1"/>
          </p:cNvSpPr>
          <p:nvPr>
            <p:ph type="title"/>
          </p:nvPr>
        </p:nvSpPr>
        <p:spPr/>
        <p:txBody>
          <a:bodyPr/>
          <a:lstStyle/>
          <a:p>
            <a:r>
              <a:rPr lang="tr-TR" dirty="0"/>
              <a:t>BODY PART</a:t>
            </a:r>
          </a:p>
        </p:txBody>
      </p:sp>
      <p:sp>
        <p:nvSpPr>
          <p:cNvPr id="7" name="TextBox 6">
            <a:extLst>
              <a:ext uri="{FF2B5EF4-FFF2-40B4-BE49-F238E27FC236}">
                <a16:creationId xmlns:a16="http://schemas.microsoft.com/office/drawing/2014/main" id="{69A2E644-19D7-D342-84A4-C6EF692E7D35}"/>
              </a:ext>
            </a:extLst>
          </p:cNvPr>
          <p:cNvSpPr txBox="1"/>
          <p:nvPr/>
        </p:nvSpPr>
        <p:spPr>
          <a:xfrm>
            <a:off x="10553250" y="1085088"/>
            <a:ext cx="1675972" cy="369332"/>
          </a:xfrm>
          <a:prstGeom prst="rect">
            <a:avLst/>
          </a:prstGeom>
          <a:noFill/>
        </p:spPr>
        <p:txBody>
          <a:bodyPr wrap="none" rtlCol="0">
            <a:spAutoFit/>
          </a:bodyPr>
          <a:lstStyle/>
          <a:p>
            <a:r>
              <a:rPr lang="tr-TR" b="1" dirty="0">
                <a:solidFill>
                  <a:srgbClr val="7030A0"/>
                </a:solidFill>
              </a:rPr>
              <a:t>PARAGRAPH 2</a:t>
            </a:r>
          </a:p>
        </p:txBody>
      </p:sp>
      <p:pic>
        <p:nvPicPr>
          <p:cNvPr id="8" name="Content Placeholder 7">
            <a:extLst>
              <a:ext uri="{FF2B5EF4-FFF2-40B4-BE49-F238E27FC236}">
                <a16:creationId xmlns:a16="http://schemas.microsoft.com/office/drawing/2014/main" id="{B94D3C7D-052C-2240-BAD6-02B09ACDAEED}"/>
              </a:ext>
            </a:extLst>
          </p:cNvPr>
          <p:cNvPicPr>
            <a:picLocks noGrp="1" noChangeAspect="1"/>
          </p:cNvPicPr>
          <p:nvPr>
            <p:ph idx="1"/>
          </p:nvPr>
        </p:nvPicPr>
        <p:blipFill>
          <a:blip r:embed="rId2"/>
          <a:stretch>
            <a:fillRect/>
          </a:stretch>
        </p:blipFill>
        <p:spPr>
          <a:xfrm>
            <a:off x="681038" y="2216075"/>
            <a:ext cx="9463423" cy="4238513"/>
          </a:xfrm>
        </p:spPr>
      </p:pic>
    </p:spTree>
    <p:extLst>
      <p:ext uri="{BB962C8B-B14F-4D97-AF65-F5344CB8AC3E}">
        <p14:creationId xmlns:p14="http://schemas.microsoft.com/office/powerpoint/2010/main" val="204377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0320" y="590699"/>
            <a:ext cx="9613861" cy="1080938"/>
          </a:xfrm>
        </p:spPr>
        <p:txBody>
          <a:bodyPr/>
          <a:lstStyle/>
          <a:p>
            <a:r>
              <a:rPr lang="tr-TR" b="1" dirty="0" err="1">
                <a:latin typeface="Calibri" charset="0"/>
                <a:ea typeface="Calibri" charset="0"/>
                <a:cs typeface="Calibri" charset="0"/>
              </a:rPr>
              <a:t>Synthesis</a:t>
            </a:r>
            <a:r>
              <a:rPr lang="tr-TR" b="1" dirty="0">
                <a:latin typeface="Calibri" charset="0"/>
                <a:ea typeface="Calibri" charset="0"/>
                <a:cs typeface="Calibri" charset="0"/>
              </a:rPr>
              <a:t> in </a:t>
            </a:r>
            <a:r>
              <a:rPr lang="tr-TR" b="1" dirty="0" err="1">
                <a:latin typeface="Calibri" charset="0"/>
                <a:ea typeface="Calibri" charset="0"/>
                <a:cs typeface="Calibri" charset="0"/>
              </a:rPr>
              <a:t>everyday</a:t>
            </a:r>
            <a:r>
              <a:rPr lang="tr-TR" b="1" dirty="0">
                <a:latin typeface="Calibri" charset="0"/>
                <a:ea typeface="Calibri" charset="0"/>
                <a:cs typeface="Calibri" charset="0"/>
              </a:rPr>
              <a:t> life</a:t>
            </a:r>
          </a:p>
        </p:txBody>
      </p:sp>
      <p:sp>
        <p:nvSpPr>
          <p:cNvPr id="3" name="İçerik Yer Tutucusu 2"/>
          <p:cNvSpPr>
            <a:spLocks noGrp="1"/>
          </p:cNvSpPr>
          <p:nvPr>
            <p:ph idx="1"/>
          </p:nvPr>
        </p:nvSpPr>
        <p:spPr>
          <a:xfrm>
            <a:off x="680320" y="2257425"/>
            <a:ext cx="9749555" cy="5500688"/>
          </a:xfrm>
        </p:spPr>
        <p:txBody>
          <a:bodyPr>
            <a:normAutofit/>
          </a:bodyPr>
          <a:lstStyle/>
          <a:p>
            <a:pPr marL="0" indent="0" algn="just">
              <a:lnSpc>
                <a:spcPct val="100000"/>
              </a:lnSpc>
              <a:spcBef>
                <a:spcPts val="0"/>
              </a:spcBef>
              <a:buNone/>
            </a:pPr>
            <a:r>
              <a:rPr lang="en-US" b="1" dirty="0">
                <a:latin typeface="Calibri" charset="0"/>
                <a:ea typeface="Calibri" charset="0"/>
                <a:cs typeface="Calibri" charset="0"/>
              </a:rPr>
              <a:t>The word “synthesis” might seem fancy at first glance but it is something we often make in our everyday lives. </a:t>
            </a:r>
          </a:p>
          <a:p>
            <a:pPr marL="0" indent="0" algn="just">
              <a:lnSpc>
                <a:spcPct val="100000"/>
              </a:lnSpc>
              <a:spcBef>
                <a:spcPts val="0"/>
              </a:spcBef>
              <a:buNone/>
            </a:pPr>
            <a:endParaRPr lang="en-US" b="1" dirty="0">
              <a:latin typeface="Calibri" charset="0"/>
              <a:ea typeface="Calibri" charset="0"/>
              <a:cs typeface="Calibri" charset="0"/>
            </a:endParaRPr>
          </a:p>
          <a:p>
            <a:pPr marL="0" indent="0" algn="just">
              <a:lnSpc>
                <a:spcPct val="100000"/>
              </a:lnSpc>
              <a:spcBef>
                <a:spcPts val="0"/>
              </a:spcBef>
              <a:buNone/>
            </a:pPr>
            <a:r>
              <a:rPr lang="en-US" b="1" dirty="0">
                <a:latin typeface="Calibri" charset="0"/>
                <a:ea typeface="Calibri" charset="0"/>
                <a:cs typeface="Calibri" charset="0"/>
              </a:rPr>
              <a:t>Whenever you report to a friend the things several other friends have said about a film or CD, you engage in synthesis.  People synthesize information naturally to help others see the connections between things they learn;  for example, you have probably stored up a mental data bank of the various things you've heard about particular professors.  If your data bank contains several negative comments, you might synthesize that information and use it to help you decide not to take a class from that particular professor. </a:t>
            </a:r>
          </a:p>
          <a:p>
            <a:pPr marL="0" indent="0" algn="just">
              <a:lnSpc>
                <a:spcPct val="100000"/>
              </a:lnSpc>
              <a:spcBef>
                <a:spcPts val="0"/>
              </a:spcBef>
              <a:buNone/>
            </a:pPr>
            <a:endParaRPr lang="en-US" b="1" dirty="0">
              <a:latin typeface="Calibri" charset="0"/>
              <a:ea typeface="Calibri" charset="0"/>
              <a:cs typeface="Calibri" charset="0"/>
            </a:endParaRPr>
          </a:p>
        </p:txBody>
      </p:sp>
    </p:spTree>
    <p:extLst>
      <p:ext uri="{BB962C8B-B14F-4D97-AF65-F5344CB8AC3E}">
        <p14:creationId xmlns:p14="http://schemas.microsoft.com/office/powerpoint/2010/main" val="339880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02469" y="4974015"/>
            <a:ext cx="10815637" cy="1569660"/>
          </a:xfrm>
          <a:prstGeom prst="rect">
            <a:avLst/>
          </a:prstGeom>
          <a:noFill/>
        </p:spPr>
        <p:txBody>
          <a:bodyPr wrap="square" rtlCol="0">
            <a:spAutoFit/>
          </a:bodyPr>
          <a:lstStyle/>
          <a:p>
            <a:r>
              <a:rPr lang="en-US" sz="2400" b="1" i="1" dirty="0">
                <a:solidFill>
                  <a:schemeClr val="bg1"/>
                </a:solidFill>
                <a:latin typeface="Calibri" charset="0"/>
                <a:ea typeface="Calibri" charset="0"/>
                <a:cs typeface="Calibri" charset="0"/>
              </a:rPr>
              <a:t>Note that there is no single format for this essay structure because the structure might change according to how the essay writer makes use of the sources given. However, most synthesis essays have similar body paragraph formats as in this model essay.</a:t>
            </a:r>
          </a:p>
        </p:txBody>
      </p:sp>
      <p:sp>
        <p:nvSpPr>
          <p:cNvPr id="4" name="Title 3">
            <a:extLst>
              <a:ext uri="{FF2B5EF4-FFF2-40B4-BE49-F238E27FC236}">
                <a16:creationId xmlns:a16="http://schemas.microsoft.com/office/drawing/2014/main" id="{071875A6-B1A0-9E4B-8953-F285BE823D11}"/>
              </a:ext>
            </a:extLst>
          </p:cNvPr>
          <p:cNvSpPr>
            <a:spLocks noGrp="1"/>
          </p:cNvSpPr>
          <p:nvPr>
            <p:ph type="title"/>
          </p:nvPr>
        </p:nvSpPr>
        <p:spPr/>
        <p:txBody>
          <a:bodyPr/>
          <a:lstStyle/>
          <a:p>
            <a:r>
              <a:rPr lang="tr-TR" dirty="0"/>
              <a:t>CONCLUSION (</a:t>
            </a:r>
            <a:r>
              <a:rPr lang="tr-TR" dirty="0" err="1"/>
              <a:t>Optional</a:t>
            </a:r>
            <a:r>
              <a:rPr lang="tr-TR" dirty="0"/>
              <a:t>)</a:t>
            </a:r>
          </a:p>
        </p:txBody>
      </p:sp>
      <p:pic>
        <p:nvPicPr>
          <p:cNvPr id="7" name="Content Placeholder 6">
            <a:extLst>
              <a:ext uri="{FF2B5EF4-FFF2-40B4-BE49-F238E27FC236}">
                <a16:creationId xmlns:a16="http://schemas.microsoft.com/office/drawing/2014/main" id="{0814C604-5057-5048-905B-CCE32255D201}"/>
              </a:ext>
            </a:extLst>
          </p:cNvPr>
          <p:cNvPicPr>
            <a:picLocks noGrp="1" noChangeAspect="1"/>
          </p:cNvPicPr>
          <p:nvPr>
            <p:ph idx="1"/>
          </p:nvPr>
        </p:nvPicPr>
        <p:blipFill>
          <a:blip r:embed="rId2"/>
          <a:stretch>
            <a:fillRect/>
          </a:stretch>
        </p:blipFill>
        <p:spPr>
          <a:xfrm>
            <a:off x="681038" y="2243328"/>
            <a:ext cx="9613900" cy="2560320"/>
          </a:xfrm>
        </p:spPr>
      </p:pic>
    </p:spTree>
    <p:extLst>
      <p:ext uri="{BB962C8B-B14F-4D97-AF65-F5344CB8AC3E}">
        <p14:creationId xmlns:p14="http://schemas.microsoft.com/office/powerpoint/2010/main" val="1800339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CAF43216-230D-4305-A1C8-B62D812B5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47675"/>
            <a:ext cx="11237976" cy="5930265"/>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65DEE2-9857-414A-A56F-E5F3C3E95C39}"/>
              </a:ext>
            </a:extLst>
          </p:cNvPr>
          <p:cNvPicPr>
            <a:picLocks noChangeAspect="1"/>
          </p:cNvPicPr>
          <p:nvPr/>
        </p:nvPicPr>
        <p:blipFill rotWithShape="1">
          <a:blip r:embed="rId2"/>
          <a:srcRect r="7505"/>
          <a:stretch/>
        </p:blipFill>
        <p:spPr>
          <a:xfrm>
            <a:off x="2248348" y="0"/>
            <a:ext cx="6831105" cy="6858000"/>
          </a:xfrm>
          <a:prstGeom prst="rect">
            <a:avLst/>
          </a:prstGeom>
        </p:spPr>
      </p:pic>
      <p:pic>
        <p:nvPicPr>
          <p:cNvPr id="18" name="Picture 10">
            <a:extLst>
              <a:ext uri="{FF2B5EF4-FFF2-40B4-BE49-F238E27FC236}">
                <a16:creationId xmlns:a16="http://schemas.microsoft.com/office/drawing/2014/main" id="{ABFE1D33-74D4-49A6-BE38-4E9E88ED96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2">
            <a:extLst>
              <a:ext uri="{FF2B5EF4-FFF2-40B4-BE49-F238E27FC236}">
                <a16:creationId xmlns:a16="http://schemas.microsoft.com/office/drawing/2014/main" id="{8B596859-88E8-4EB6-B800-82A454647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8152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65090" y="857366"/>
            <a:ext cx="4239184" cy="5915026"/>
          </a:xfrm>
          <a:prstGeom prst="rect">
            <a:avLst/>
          </a:prstGeom>
        </p:spPr>
      </p:pic>
      <p:pic>
        <p:nvPicPr>
          <p:cNvPr id="4" name="Resim 3"/>
          <p:cNvPicPr>
            <a:picLocks noChangeAspect="1"/>
          </p:cNvPicPr>
          <p:nvPr/>
        </p:nvPicPr>
        <p:blipFill>
          <a:blip r:embed="rId3"/>
          <a:stretch>
            <a:fillRect/>
          </a:stretch>
        </p:blipFill>
        <p:spPr>
          <a:xfrm>
            <a:off x="5276850" y="857366"/>
            <a:ext cx="6915150" cy="5915026"/>
          </a:xfrm>
          <a:prstGeom prst="rect">
            <a:avLst/>
          </a:prstGeom>
        </p:spPr>
      </p:pic>
      <p:sp>
        <p:nvSpPr>
          <p:cNvPr id="5" name="Metin kutusu 4"/>
          <p:cNvSpPr txBox="1"/>
          <p:nvPr/>
        </p:nvSpPr>
        <p:spPr>
          <a:xfrm>
            <a:off x="171451" y="87926"/>
            <a:ext cx="5857875" cy="769441"/>
          </a:xfrm>
          <a:prstGeom prst="rect">
            <a:avLst/>
          </a:prstGeom>
          <a:noFill/>
        </p:spPr>
        <p:txBody>
          <a:bodyPr wrap="square" rtlCol="0">
            <a:spAutoFit/>
          </a:bodyPr>
          <a:lstStyle/>
          <a:p>
            <a:r>
              <a:rPr lang="tr-TR" sz="2200" b="1" dirty="0" err="1">
                <a:solidFill>
                  <a:schemeClr val="bg1"/>
                </a:solidFill>
                <a:latin typeface="Calibri" charset="0"/>
                <a:ea typeface="Calibri" charset="0"/>
                <a:cs typeface="Calibri" charset="0"/>
              </a:rPr>
              <a:t>Useful</a:t>
            </a:r>
            <a:r>
              <a:rPr lang="tr-TR" sz="2200" b="1" dirty="0">
                <a:solidFill>
                  <a:schemeClr val="bg1"/>
                </a:solidFill>
                <a:latin typeface="Calibri" charset="0"/>
                <a:ea typeface="Calibri" charset="0"/>
                <a:cs typeface="Calibri" charset="0"/>
              </a:rPr>
              <a:t> </a:t>
            </a:r>
            <a:r>
              <a:rPr lang="tr-TR" sz="2200" b="1" dirty="0" err="1">
                <a:solidFill>
                  <a:schemeClr val="bg1"/>
                </a:solidFill>
                <a:latin typeface="Calibri" charset="0"/>
                <a:ea typeface="Calibri" charset="0"/>
                <a:cs typeface="Calibri" charset="0"/>
              </a:rPr>
              <a:t>vocabulary</a:t>
            </a:r>
            <a:r>
              <a:rPr lang="tr-TR" sz="2200" b="1" dirty="0">
                <a:solidFill>
                  <a:schemeClr val="bg1"/>
                </a:solidFill>
                <a:latin typeface="Calibri" charset="0"/>
                <a:ea typeface="Calibri" charset="0"/>
                <a:cs typeface="Calibri" charset="0"/>
              </a:rPr>
              <a:t> &amp; </a:t>
            </a:r>
            <a:r>
              <a:rPr lang="tr-TR" sz="2200" b="1" dirty="0" err="1">
                <a:solidFill>
                  <a:schemeClr val="bg1"/>
                </a:solidFill>
                <a:latin typeface="Calibri" charset="0"/>
                <a:ea typeface="Calibri" charset="0"/>
                <a:cs typeface="Calibri" charset="0"/>
              </a:rPr>
              <a:t>structures</a:t>
            </a:r>
            <a:r>
              <a:rPr lang="tr-TR" sz="2200" b="1" dirty="0">
                <a:solidFill>
                  <a:schemeClr val="bg1"/>
                </a:solidFill>
                <a:latin typeface="Calibri" charset="0"/>
                <a:ea typeface="Calibri" charset="0"/>
                <a:cs typeface="Calibri" charset="0"/>
              </a:rPr>
              <a:t> </a:t>
            </a:r>
            <a:r>
              <a:rPr lang="tr-TR" sz="2200" b="1" dirty="0" err="1">
                <a:solidFill>
                  <a:schemeClr val="bg1"/>
                </a:solidFill>
                <a:latin typeface="Calibri" charset="0"/>
                <a:ea typeface="Calibri" charset="0"/>
                <a:cs typeface="Calibri" charset="0"/>
              </a:rPr>
              <a:t>to</a:t>
            </a:r>
            <a:r>
              <a:rPr lang="tr-TR" sz="2200" b="1" dirty="0">
                <a:solidFill>
                  <a:schemeClr val="bg1"/>
                </a:solidFill>
                <a:latin typeface="Calibri" charset="0"/>
                <a:ea typeface="Calibri" charset="0"/>
                <a:cs typeface="Calibri" charset="0"/>
              </a:rPr>
              <a:t> </a:t>
            </a:r>
            <a:r>
              <a:rPr lang="tr-TR" sz="2200" b="1" dirty="0" err="1">
                <a:solidFill>
                  <a:schemeClr val="bg1"/>
                </a:solidFill>
                <a:latin typeface="Calibri" charset="0"/>
                <a:ea typeface="Calibri" charset="0"/>
                <a:cs typeface="Calibri" charset="0"/>
              </a:rPr>
              <a:t>introduce</a:t>
            </a:r>
            <a:r>
              <a:rPr lang="tr-TR" sz="2200" b="1" dirty="0">
                <a:solidFill>
                  <a:schemeClr val="bg1"/>
                </a:solidFill>
                <a:latin typeface="Calibri" charset="0"/>
                <a:ea typeface="Calibri" charset="0"/>
                <a:cs typeface="Calibri" charset="0"/>
              </a:rPr>
              <a:t> </a:t>
            </a:r>
          </a:p>
          <a:p>
            <a:r>
              <a:rPr lang="tr-TR" sz="2200" b="1" dirty="0" err="1">
                <a:solidFill>
                  <a:schemeClr val="bg1"/>
                </a:solidFill>
                <a:latin typeface="Calibri" charset="0"/>
                <a:ea typeface="Calibri" charset="0"/>
                <a:cs typeface="Calibri" charset="0"/>
              </a:rPr>
              <a:t>who</a:t>
            </a:r>
            <a:r>
              <a:rPr lang="tr-TR" sz="2200" b="1" dirty="0">
                <a:solidFill>
                  <a:schemeClr val="bg1"/>
                </a:solidFill>
                <a:latin typeface="Calibri" charset="0"/>
                <a:ea typeface="Calibri" charset="0"/>
                <a:cs typeface="Calibri" charset="0"/>
              </a:rPr>
              <a:t> </a:t>
            </a:r>
            <a:r>
              <a:rPr lang="tr-TR" sz="2200" b="1" dirty="0" err="1">
                <a:solidFill>
                  <a:schemeClr val="bg1"/>
                </a:solidFill>
                <a:latin typeface="Calibri" charset="0"/>
                <a:ea typeface="Calibri" charset="0"/>
                <a:cs typeface="Calibri" charset="0"/>
              </a:rPr>
              <a:t>does</a:t>
            </a:r>
            <a:r>
              <a:rPr lang="tr-TR" sz="2200" b="1" dirty="0">
                <a:solidFill>
                  <a:schemeClr val="bg1"/>
                </a:solidFill>
                <a:latin typeface="Calibri" charset="0"/>
                <a:ea typeface="Calibri" charset="0"/>
                <a:cs typeface="Calibri" charset="0"/>
              </a:rPr>
              <a:t> </a:t>
            </a:r>
            <a:r>
              <a:rPr lang="tr-TR" sz="2200" b="1" dirty="0" err="1">
                <a:solidFill>
                  <a:schemeClr val="bg1"/>
                </a:solidFill>
                <a:latin typeface="Calibri" charset="0"/>
                <a:ea typeface="Calibri" charset="0"/>
                <a:cs typeface="Calibri" charset="0"/>
              </a:rPr>
              <a:t>what</a:t>
            </a:r>
            <a:endParaRPr lang="tr-TR" sz="2200" b="1" dirty="0">
              <a:solidFill>
                <a:schemeClr val="bg1"/>
              </a:solidFill>
              <a:latin typeface="Calibri" charset="0"/>
              <a:ea typeface="Calibri" charset="0"/>
              <a:cs typeface="Calibri" charset="0"/>
            </a:endParaRPr>
          </a:p>
        </p:txBody>
      </p:sp>
      <p:sp>
        <p:nvSpPr>
          <p:cNvPr id="6" name="Metin kutusu 5"/>
          <p:cNvSpPr txBox="1"/>
          <p:nvPr/>
        </p:nvSpPr>
        <p:spPr>
          <a:xfrm>
            <a:off x="6219826" y="87925"/>
            <a:ext cx="5972174" cy="769441"/>
          </a:xfrm>
          <a:prstGeom prst="rect">
            <a:avLst/>
          </a:prstGeom>
          <a:noFill/>
        </p:spPr>
        <p:txBody>
          <a:bodyPr wrap="square" rtlCol="0">
            <a:spAutoFit/>
          </a:bodyPr>
          <a:lstStyle/>
          <a:p>
            <a:r>
              <a:rPr lang="tr-TR" sz="2200" b="1" dirty="0" err="1">
                <a:solidFill>
                  <a:schemeClr val="bg1"/>
                </a:solidFill>
                <a:latin typeface="Calibri" charset="0"/>
                <a:ea typeface="Calibri" charset="0"/>
                <a:cs typeface="Calibri" charset="0"/>
              </a:rPr>
              <a:t>Useful</a:t>
            </a:r>
            <a:r>
              <a:rPr lang="tr-TR" sz="2200" b="1" dirty="0">
                <a:solidFill>
                  <a:schemeClr val="bg1"/>
                </a:solidFill>
                <a:latin typeface="Calibri" charset="0"/>
                <a:ea typeface="Calibri" charset="0"/>
                <a:cs typeface="Calibri" charset="0"/>
              </a:rPr>
              <a:t> </a:t>
            </a:r>
            <a:r>
              <a:rPr lang="tr-TR" sz="2200" b="1" dirty="0" err="1">
                <a:solidFill>
                  <a:schemeClr val="bg1"/>
                </a:solidFill>
                <a:latin typeface="Calibri" charset="0"/>
                <a:ea typeface="Calibri" charset="0"/>
                <a:cs typeface="Calibri" charset="0"/>
              </a:rPr>
              <a:t>vocabulary</a:t>
            </a:r>
            <a:r>
              <a:rPr lang="tr-TR" sz="2200" b="1" dirty="0">
                <a:solidFill>
                  <a:schemeClr val="bg1"/>
                </a:solidFill>
                <a:latin typeface="Calibri" charset="0"/>
                <a:ea typeface="Calibri" charset="0"/>
                <a:cs typeface="Calibri" charset="0"/>
              </a:rPr>
              <a:t> &amp; </a:t>
            </a:r>
            <a:r>
              <a:rPr lang="tr-TR" sz="2200" b="1" dirty="0" err="1">
                <a:solidFill>
                  <a:schemeClr val="bg1"/>
                </a:solidFill>
                <a:latin typeface="Calibri" charset="0"/>
                <a:ea typeface="Calibri" charset="0"/>
                <a:cs typeface="Calibri" charset="0"/>
              </a:rPr>
              <a:t>structures</a:t>
            </a:r>
            <a:r>
              <a:rPr lang="tr-TR" sz="2200" b="1" dirty="0">
                <a:solidFill>
                  <a:schemeClr val="bg1"/>
                </a:solidFill>
                <a:latin typeface="Calibri" charset="0"/>
                <a:ea typeface="Calibri" charset="0"/>
                <a:cs typeface="Calibri" charset="0"/>
              </a:rPr>
              <a:t> </a:t>
            </a:r>
            <a:r>
              <a:rPr lang="tr-TR" sz="2200" b="1" dirty="0" err="1">
                <a:solidFill>
                  <a:schemeClr val="bg1"/>
                </a:solidFill>
                <a:latin typeface="Calibri" charset="0"/>
                <a:ea typeface="Calibri" charset="0"/>
                <a:cs typeface="Calibri" charset="0"/>
              </a:rPr>
              <a:t>to</a:t>
            </a:r>
            <a:r>
              <a:rPr lang="tr-TR" sz="2200" b="1" dirty="0">
                <a:solidFill>
                  <a:schemeClr val="bg1"/>
                </a:solidFill>
                <a:latin typeface="Calibri" charset="0"/>
                <a:ea typeface="Calibri" charset="0"/>
                <a:cs typeface="Calibri" charset="0"/>
              </a:rPr>
              <a:t> </a:t>
            </a:r>
            <a:r>
              <a:rPr lang="tr-TR" sz="2200" b="1" dirty="0" err="1">
                <a:solidFill>
                  <a:schemeClr val="bg1"/>
                </a:solidFill>
                <a:latin typeface="Calibri" charset="0"/>
                <a:ea typeface="Calibri" charset="0"/>
                <a:cs typeface="Calibri" charset="0"/>
              </a:rPr>
              <a:t>introduce</a:t>
            </a:r>
            <a:r>
              <a:rPr lang="tr-TR" sz="2200" b="1" dirty="0">
                <a:solidFill>
                  <a:schemeClr val="bg1"/>
                </a:solidFill>
                <a:latin typeface="Calibri" charset="0"/>
                <a:ea typeface="Calibri" charset="0"/>
                <a:cs typeface="Calibri" charset="0"/>
              </a:rPr>
              <a:t> </a:t>
            </a:r>
          </a:p>
          <a:p>
            <a:r>
              <a:rPr lang="tr-TR" sz="2200" b="1" dirty="0" err="1">
                <a:solidFill>
                  <a:schemeClr val="bg1"/>
                </a:solidFill>
                <a:latin typeface="Calibri" charset="0"/>
                <a:ea typeface="Calibri" charset="0"/>
                <a:cs typeface="Calibri" charset="0"/>
              </a:rPr>
              <a:t>congruent</a:t>
            </a:r>
            <a:r>
              <a:rPr lang="tr-TR" sz="2200" b="1" dirty="0">
                <a:solidFill>
                  <a:schemeClr val="bg1"/>
                </a:solidFill>
                <a:latin typeface="Calibri" charset="0"/>
                <a:ea typeface="Calibri" charset="0"/>
                <a:cs typeface="Calibri" charset="0"/>
              </a:rPr>
              <a:t> </a:t>
            </a:r>
            <a:r>
              <a:rPr lang="tr-TR" sz="2200" b="1" dirty="0" err="1">
                <a:solidFill>
                  <a:schemeClr val="bg1"/>
                </a:solidFill>
                <a:latin typeface="Calibri" charset="0"/>
                <a:ea typeface="Calibri" charset="0"/>
                <a:cs typeface="Calibri" charset="0"/>
              </a:rPr>
              <a:t>or</a:t>
            </a:r>
            <a:r>
              <a:rPr lang="tr-TR" sz="2200" b="1" dirty="0">
                <a:solidFill>
                  <a:schemeClr val="bg1"/>
                </a:solidFill>
                <a:latin typeface="Calibri" charset="0"/>
                <a:ea typeface="Calibri" charset="0"/>
                <a:cs typeface="Calibri" charset="0"/>
              </a:rPr>
              <a:t> </a:t>
            </a:r>
            <a:r>
              <a:rPr lang="tr-TR" sz="2200" b="1" dirty="0" err="1">
                <a:solidFill>
                  <a:schemeClr val="bg1"/>
                </a:solidFill>
                <a:latin typeface="Calibri" charset="0"/>
                <a:ea typeface="Calibri" charset="0"/>
                <a:cs typeface="Calibri" charset="0"/>
              </a:rPr>
              <a:t>contrary</a:t>
            </a:r>
            <a:r>
              <a:rPr lang="tr-TR" sz="2200" b="1" dirty="0">
                <a:solidFill>
                  <a:schemeClr val="bg1"/>
                </a:solidFill>
                <a:latin typeface="Calibri" charset="0"/>
                <a:ea typeface="Calibri" charset="0"/>
                <a:cs typeface="Calibri" charset="0"/>
              </a:rPr>
              <a:t> </a:t>
            </a:r>
            <a:r>
              <a:rPr lang="tr-TR" sz="2200" b="1" dirty="0" err="1">
                <a:solidFill>
                  <a:schemeClr val="bg1"/>
                </a:solidFill>
                <a:latin typeface="Calibri" charset="0"/>
                <a:ea typeface="Calibri" charset="0"/>
                <a:cs typeface="Calibri" charset="0"/>
              </a:rPr>
              <a:t>information</a:t>
            </a:r>
            <a:r>
              <a:rPr lang="tr-TR" sz="2200" b="1" dirty="0">
                <a:solidFill>
                  <a:schemeClr val="bg1"/>
                </a:solidFill>
                <a:latin typeface="Calibri" charset="0"/>
                <a:ea typeface="Calibri" charset="0"/>
                <a:cs typeface="Calibri" charset="0"/>
              </a:rPr>
              <a:t>/</a:t>
            </a:r>
            <a:r>
              <a:rPr lang="tr-TR" sz="2200" b="1" dirty="0" err="1">
                <a:solidFill>
                  <a:schemeClr val="bg1"/>
                </a:solidFill>
                <a:latin typeface="Calibri" charset="0"/>
                <a:ea typeface="Calibri" charset="0"/>
                <a:cs typeface="Calibri" charset="0"/>
              </a:rPr>
              <a:t>ideas</a:t>
            </a:r>
            <a:endParaRPr lang="tr-TR" sz="2200" b="1"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832287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1052A-D445-F144-A0B0-3A193837FD08}"/>
              </a:ext>
            </a:extLst>
          </p:cNvPr>
          <p:cNvSpPr>
            <a:spLocks noGrp="1"/>
          </p:cNvSpPr>
          <p:nvPr>
            <p:ph type="title"/>
          </p:nvPr>
        </p:nvSpPr>
        <p:spPr>
          <a:xfrm>
            <a:off x="304801" y="753228"/>
            <a:ext cx="9989382" cy="1080938"/>
          </a:xfrm>
        </p:spPr>
        <p:txBody>
          <a:bodyPr/>
          <a:lstStyle/>
          <a:p>
            <a:r>
              <a:rPr lang="tr-TR" dirty="0" err="1"/>
              <a:t>Specific</a:t>
            </a:r>
            <a:r>
              <a:rPr lang="tr-TR" dirty="0"/>
              <a:t> </a:t>
            </a:r>
            <a:r>
              <a:rPr lang="tr-TR" dirty="0" err="1"/>
              <a:t>Structures</a:t>
            </a:r>
            <a:r>
              <a:rPr lang="tr-TR" dirty="0"/>
              <a:t> </a:t>
            </a:r>
            <a:r>
              <a:rPr lang="tr-TR" dirty="0" err="1"/>
              <a:t>to</a:t>
            </a:r>
            <a:r>
              <a:rPr lang="tr-TR" dirty="0"/>
              <a:t> be </a:t>
            </a:r>
            <a:r>
              <a:rPr lang="tr-TR" dirty="0" err="1"/>
              <a:t>used</a:t>
            </a:r>
            <a:r>
              <a:rPr lang="tr-TR" dirty="0"/>
              <a:t> in </a:t>
            </a:r>
            <a:r>
              <a:rPr lang="tr-TR" dirty="0" err="1"/>
              <a:t>the</a:t>
            </a:r>
            <a:r>
              <a:rPr lang="tr-TR" dirty="0"/>
              <a:t> Body </a:t>
            </a:r>
            <a:r>
              <a:rPr lang="tr-TR" dirty="0" err="1"/>
              <a:t>Part</a:t>
            </a:r>
            <a:endParaRPr lang="tr-TR" dirty="0"/>
          </a:p>
        </p:txBody>
      </p:sp>
      <p:sp>
        <p:nvSpPr>
          <p:cNvPr id="3" name="Content Placeholder 2">
            <a:extLst>
              <a:ext uri="{FF2B5EF4-FFF2-40B4-BE49-F238E27FC236}">
                <a16:creationId xmlns:a16="http://schemas.microsoft.com/office/drawing/2014/main" id="{8B910463-6D8F-934B-A635-32DEBB69C222}"/>
              </a:ext>
            </a:extLst>
          </p:cNvPr>
          <p:cNvSpPr>
            <a:spLocks noGrp="1"/>
          </p:cNvSpPr>
          <p:nvPr>
            <p:ph idx="1"/>
          </p:nvPr>
        </p:nvSpPr>
        <p:spPr>
          <a:xfrm>
            <a:off x="680321" y="2130014"/>
            <a:ext cx="9613861" cy="4636546"/>
          </a:xfrm>
        </p:spPr>
        <p:txBody>
          <a:bodyPr>
            <a:normAutofit fontScale="70000" lnSpcReduction="20000"/>
          </a:bodyPr>
          <a:lstStyle/>
          <a:p>
            <a:r>
              <a:rPr lang="en-US" dirty="0"/>
              <a:t>The authors/scholars/texts first/also discuss _____.</a:t>
            </a:r>
          </a:p>
          <a:p>
            <a:r>
              <a:rPr lang="en-US" dirty="0"/>
              <a:t>Another point of discussion is ______.</a:t>
            </a:r>
          </a:p>
          <a:p>
            <a:r>
              <a:rPr lang="en-US" dirty="0"/>
              <a:t>First of all, the author</a:t>
            </a:r>
            <a:r>
              <a:rPr lang="tr-TR" dirty="0"/>
              <a:t>/</a:t>
            </a:r>
            <a:r>
              <a:rPr lang="tr-TR" dirty="0" err="1"/>
              <a:t>lecturer</a:t>
            </a:r>
            <a:r>
              <a:rPr lang="tr-TR" dirty="0"/>
              <a:t> X</a:t>
            </a:r>
            <a:r>
              <a:rPr lang="en-US" dirty="0"/>
              <a:t> suggests that ______.</a:t>
            </a:r>
          </a:p>
          <a:p>
            <a:r>
              <a:rPr lang="en-US" dirty="0"/>
              <a:t>It is mentioned that _____.</a:t>
            </a:r>
          </a:p>
          <a:p>
            <a:r>
              <a:rPr lang="en-US" dirty="0"/>
              <a:t>This argument is challenged by the </a:t>
            </a:r>
            <a:r>
              <a:rPr lang="tr-TR" dirty="0" err="1"/>
              <a:t>author</a:t>
            </a:r>
            <a:r>
              <a:rPr lang="tr-TR" dirty="0"/>
              <a:t>/</a:t>
            </a:r>
            <a:r>
              <a:rPr lang="en-US" dirty="0"/>
              <a:t>lecturer</a:t>
            </a:r>
            <a:r>
              <a:rPr lang="tr-TR" dirty="0"/>
              <a:t> Y</a:t>
            </a:r>
            <a:r>
              <a:rPr lang="en-US" dirty="0"/>
              <a:t>.</a:t>
            </a:r>
          </a:p>
          <a:p>
            <a:r>
              <a:rPr lang="en-US" dirty="0"/>
              <a:t>He says _______.</a:t>
            </a:r>
          </a:p>
          <a:p>
            <a:r>
              <a:rPr lang="en-US" dirty="0"/>
              <a:t>Furthermore, he argues that ______.</a:t>
            </a:r>
            <a:endParaRPr lang="tr-TR" dirty="0"/>
          </a:p>
          <a:p>
            <a:r>
              <a:rPr lang="en-US" dirty="0"/>
              <a:t>Secondly, the writer contends that _____.</a:t>
            </a:r>
          </a:p>
          <a:p>
            <a:r>
              <a:rPr lang="en-US" dirty="0"/>
              <a:t>The article notes _____.</a:t>
            </a:r>
          </a:p>
          <a:p>
            <a:r>
              <a:rPr lang="en-US" dirty="0"/>
              <a:t>The lecturer, however, rebuts this by asserting that _____.</a:t>
            </a:r>
          </a:p>
          <a:p>
            <a:r>
              <a:rPr lang="en-US" dirty="0"/>
              <a:t>She elaborates on this by mentioning that _____.</a:t>
            </a:r>
            <a:endParaRPr lang="tr-TR" dirty="0"/>
          </a:p>
          <a:p>
            <a:r>
              <a:rPr lang="en-US" dirty="0"/>
              <a:t>Finally, it is stated in the article that ____.</a:t>
            </a:r>
          </a:p>
          <a:p>
            <a:r>
              <a:rPr lang="en-US" dirty="0"/>
              <a:t>The author establishes that _____.</a:t>
            </a:r>
          </a:p>
          <a:p>
            <a:r>
              <a:rPr lang="en-US" dirty="0"/>
              <a:t>The lecturer, on the other hand, posits that ____.</a:t>
            </a:r>
          </a:p>
          <a:p>
            <a:r>
              <a:rPr lang="en-US" dirty="0"/>
              <a:t>He puts forth the idea that ____.</a:t>
            </a:r>
          </a:p>
          <a:p>
            <a:endParaRPr lang="tr-TR" dirty="0"/>
          </a:p>
        </p:txBody>
      </p:sp>
    </p:spTree>
    <p:extLst>
      <p:ext uri="{BB962C8B-B14F-4D97-AF65-F5344CB8AC3E}">
        <p14:creationId xmlns:p14="http://schemas.microsoft.com/office/powerpoint/2010/main" val="82848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latin typeface="Calibri" charset="0"/>
                <a:ea typeface="Calibri" charset="0"/>
                <a:cs typeface="Calibri" charset="0"/>
              </a:rPr>
              <a:t>Synthesis</a:t>
            </a:r>
            <a:r>
              <a:rPr lang="tr-TR" b="1" dirty="0">
                <a:latin typeface="Calibri" charset="0"/>
                <a:ea typeface="Calibri" charset="0"/>
                <a:cs typeface="Calibri" charset="0"/>
              </a:rPr>
              <a:t> in </a:t>
            </a:r>
            <a:r>
              <a:rPr lang="tr-TR" b="1" dirty="0" err="1">
                <a:latin typeface="Calibri" charset="0"/>
                <a:ea typeface="Calibri" charset="0"/>
                <a:cs typeface="Calibri" charset="0"/>
              </a:rPr>
              <a:t>academic</a:t>
            </a:r>
            <a:r>
              <a:rPr lang="tr-TR" b="1" dirty="0">
                <a:latin typeface="Calibri" charset="0"/>
                <a:ea typeface="Calibri" charset="0"/>
                <a:cs typeface="Calibri" charset="0"/>
              </a:rPr>
              <a:t> </a:t>
            </a:r>
            <a:r>
              <a:rPr lang="tr-TR" b="1" dirty="0" err="1">
                <a:latin typeface="Calibri" charset="0"/>
                <a:ea typeface="Calibri" charset="0"/>
                <a:cs typeface="Calibri" charset="0"/>
              </a:rPr>
              <a:t>writing</a:t>
            </a:r>
            <a:endParaRPr lang="tr-TR" b="1" dirty="0">
              <a:latin typeface="Calibri" charset="0"/>
              <a:ea typeface="Calibri" charset="0"/>
              <a:cs typeface="Calibri" charset="0"/>
            </a:endParaRPr>
          </a:p>
        </p:txBody>
      </p:sp>
      <p:sp>
        <p:nvSpPr>
          <p:cNvPr id="3" name="İçerik Yer Tutucusu 2"/>
          <p:cNvSpPr>
            <a:spLocks noGrp="1"/>
          </p:cNvSpPr>
          <p:nvPr>
            <p:ph idx="1"/>
          </p:nvPr>
        </p:nvSpPr>
        <p:spPr>
          <a:xfrm>
            <a:off x="680320" y="1993972"/>
            <a:ext cx="6663455" cy="4463977"/>
          </a:xfrm>
        </p:spPr>
        <p:txBody>
          <a:bodyPr>
            <a:normAutofit lnSpcReduction="10000"/>
          </a:bodyPr>
          <a:lstStyle/>
          <a:p>
            <a:pPr marL="0" indent="0">
              <a:lnSpc>
                <a:spcPct val="100000"/>
              </a:lnSpc>
              <a:spcBef>
                <a:spcPts val="0"/>
              </a:spcBef>
              <a:buNone/>
            </a:pPr>
            <a:endParaRPr lang="en-US" b="1" dirty="0">
              <a:latin typeface="Calibri" charset="0"/>
              <a:ea typeface="Calibri" charset="0"/>
              <a:cs typeface="Calibri" charset="0"/>
            </a:endParaRPr>
          </a:p>
          <a:p>
            <a:pPr marL="0" indent="0">
              <a:lnSpc>
                <a:spcPct val="100000"/>
              </a:lnSpc>
              <a:spcBef>
                <a:spcPts val="0"/>
              </a:spcBef>
              <a:buNone/>
            </a:pPr>
            <a:r>
              <a:rPr lang="en-US" b="1" dirty="0">
                <a:latin typeface="Calibri" charset="0"/>
                <a:ea typeface="Calibri" charset="0"/>
                <a:cs typeface="Calibri" charset="0"/>
              </a:rPr>
              <a:t>In academic context, making a synthesis is </a:t>
            </a:r>
            <a:r>
              <a:rPr lang="en-US" b="1" i="1" u="sng" dirty="0">
                <a:latin typeface="Calibri" charset="0"/>
                <a:ea typeface="Calibri" charset="0"/>
                <a:cs typeface="Calibri" charset="0"/>
              </a:rPr>
              <a:t>combining multiple sources or ideas into a whole</a:t>
            </a:r>
            <a:r>
              <a:rPr lang="en-US" b="1" dirty="0">
                <a:latin typeface="Calibri" charset="0"/>
                <a:ea typeface="Calibri" charset="0"/>
                <a:cs typeface="Calibri" charset="0"/>
              </a:rPr>
              <a:t>, making use of the </a:t>
            </a:r>
            <a:r>
              <a:rPr lang="en-US" b="1" i="1" u="sng" dirty="0">
                <a:latin typeface="Calibri" charset="0"/>
                <a:ea typeface="Calibri" charset="0"/>
                <a:cs typeface="Calibri" charset="0"/>
              </a:rPr>
              <a:t>shared qualities </a:t>
            </a:r>
            <a:r>
              <a:rPr lang="en-US" b="1" dirty="0">
                <a:latin typeface="Calibri" charset="0"/>
                <a:ea typeface="Calibri" charset="0"/>
                <a:cs typeface="Calibri" charset="0"/>
              </a:rPr>
              <a:t>between each individual part in order to understand a concept thoroughly.</a:t>
            </a:r>
          </a:p>
          <a:p>
            <a:pPr marL="0" indent="0">
              <a:lnSpc>
                <a:spcPct val="100000"/>
              </a:lnSpc>
              <a:spcBef>
                <a:spcPts val="0"/>
              </a:spcBef>
              <a:buNone/>
            </a:pPr>
            <a:endParaRPr lang="en-US" dirty="0">
              <a:latin typeface="Calibri" charset="0"/>
              <a:ea typeface="Calibri" charset="0"/>
              <a:cs typeface="Calibri" charset="0"/>
            </a:endParaRPr>
          </a:p>
          <a:p>
            <a:pPr marL="0" indent="0">
              <a:lnSpc>
                <a:spcPct val="100000"/>
              </a:lnSpc>
              <a:spcBef>
                <a:spcPts val="0"/>
              </a:spcBef>
              <a:buNone/>
            </a:pPr>
            <a:r>
              <a:rPr lang="en-US" b="1" dirty="0">
                <a:latin typeface="Calibri" charset="0"/>
                <a:ea typeface="Calibri" charset="0"/>
                <a:cs typeface="Calibri" charset="0"/>
              </a:rPr>
              <a:t>It searches for </a:t>
            </a:r>
            <a:r>
              <a:rPr lang="en-US" b="1" i="1" u="sng" dirty="0">
                <a:latin typeface="Calibri" charset="0"/>
                <a:ea typeface="Calibri" charset="0"/>
                <a:cs typeface="Calibri" charset="0"/>
              </a:rPr>
              <a:t>meaningful and insightful connections</a:t>
            </a:r>
            <a:r>
              <a:rPr lang="en-US" b="1" u="sng" dirty="0">
                <a:latin typeface="Calibri" charset="0"/>
                <a:ea typeface="Calibri" charset="0"/>
                <a:cs typeface="Calibri" charset="0"/>
              </a:rPr>
              <a:t> </a:t>
            </a:r>
            <a:r>
              <a:rPr lang="en-US" b="1" dirty="0">
                <a:latin typeface="Calibri" charset="0"/>
                <a:ea typeface="Calibri" charset="0"/>
                <a:cs typeface="Calibri" charset="0"/>
              </a:rPr>
              <a:t>between different materials by the identification of </a:t>
            </a:r>
            <a:r>
              <a:rPr lang="en-US" b="1" i="1" u="sng" dirty="0">
                <a:latin typeface="Calibri" charset="0"/>
                <a:ea typeface="Calibri" charset="0"/>
                <a:cs typeface="Calibri" charset="0"/>
              </a:rPr>
              <a:t>common themes or traits</a:t>
            </a:r>
            <a:r>
              <a:rPr lang="en-US" b="1" dirty="0">
                <a:latin typeface="Calibri" charset="0"/>
                <a:ea typeface="Calibri" charset="0"/>
                <a:cs typeface="Calibri" charset="0"/>
              </a:rPr>
              <a:t>. </a:t>
            </a:r>
          </a:p>
          <a:p>
            <a:pPr marL="0" indent="0">
              <a:lnSpc>
                <a:spcPct val="100000"/>
              </a:lnSpc>
              <a:spcBef>
                <a:spcPts val="0"/>
              </a:spcBef>
              <a:buNone/>
            </a:pPr>
            <a:endParaRPr lang="en-US" b="1" dirty="0">
              <a:latin typeface="Calibri" charset="0"/>
              <a:ea typeface="Calibri" charset="0"/>
              <a:cs typeface="Calibri" charset="0"/>
            </a:endParaRPr>
          </a:p>
          <a:p>
            <a:pPr marL="0" indent="0">
              <a:lnSpc>
                <a:spcPct val="100000"/>
              </a:lnSpc>
              <a:spcBef>
                <a:spcPts val="0"/>
              </a:spcBef>
              <a:buNone/>
            </a:pPr>
            <a:r>
              <a:rPr lang="en-US" b="1" dirty="0">
                <a:latin typeface="Calibri" charset="0"/>
                <a:ea typeface="Calibri" charset="0"/>
                <a:cs typeface="Calibri" charset="0"/>
              </a:rPr>
              <a:t>It accurately reports information from the sources using different phrases and sentences.</a:t>
            </a:r>
          </a:p>
          <a:p>
            <a:pPr marL="0" marR="0" lvl="0" indent="0" defTabSz="914400" eaLnBrk="1" fontAlgn="auto" latinLnBrk="0" hangingPunct="1">
              <a:lnSpc>
                <a:spcPct val="100000"/>
              </a:lnSpc>
              <a:spcBef>
                <a:spcPts val="0"/>
              </a:spcBef>
              <a:spcAft>
                <a:spcPts val="0"/>
              </a:spcAft>
              <a:buClrTx/>
              <a:buSzTx/>
              <a:buFontTx/>
              <a:buNone/>
              <a:tabLst/>
              <a:defRPr/>
            </a:pPr>
            <a:endParaRPr lang="tr-TR" dirty="0">
              <a:latin typeface="Calibri" charset="0"/>
              <a:ea typeface="Calibri" charset="0"/>
              <a:cs typeface="Calibri" charset="0"/>
            </a:endParaRPr>
          </a:p>
        </p:txBody>
      </p:sp>
      <p:pic>
        <p:nvPicPr>
          <p:cNvPr id="4" name="Resim 3"/>
          <p:cNvPicPr>
            <a:picLocks noChangeAspect="1"/>
          </p:cNvPicPr>
          <p:nvPr/>
        </p:nvPicPr>
        <p:blipFill>
          <a:blip r:embed="rId2"/>
          <a:stretch>
            <a:fillRect/>
          </a:stretch>
        </p:blipFill>
        <p:spPr>
          <a:xfrm>
            <a:off x="7505700" y="2381525"/>
            <a:ext cx="4457700" cy="4076424"/>
          </a:xfrm>
          <a:prstGeom prst="rect">
            <a:avLst/>
          </a:prstGeom>
        </p:spPr>
      </p:pic>
      <p:pic>
        <p:nvPicPr>
          <p:cNvPr id="5" name="Resim 4"/>
          <p:cNvPicPr>
            <a:picLocks noChangeAspect="1"/>
          </p:cNvPicPr>
          <p:nvPr/>
        </p:nvPicPr>
        <p:blipFill>
          <a:blip r:embed="rId3"/>
          <a:stretch>
            <a:fillRect/>
          </a:stretch>
        </p:blipFill>
        <p:spPr>
          <a:xfrm>
            <a:off x="7505700" y="2605087"/>
            <a:ext cx="1028700" cy="1066800"/>
          </a:xfrm>
          <a:prstGeom prst="rect">
            <a:avLst/>
          </a:prstGeom>
        </p:spPr>
      </p:pic>
    </p:spTree>
    <p:extLst>
      <p:ext uri="{BB962C8B-B14F-4D97-AF65-F5344CB8AC3E}">
        <p14:creationId xmlns:p14="http://schemas.microsoft.com/office/powerpoint/2010/main" val="200092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8846" y="510341"/>
            <a:ext cx="9613861" cy="1080938"/>
          </a:xfrm>
        </p:spPr>
        <p:txBody>
          <a:bodyPr/>
          <a:lstStyle/>
          <a:p>
            <a:r>
              <a:rPr lang="tr-TR" b="1" dirty="0" err="1">
                <a:latin typeface="Calibri" charset="0"/>
                <a:ea typeface="Calibri" charset="0"/>
                <a:cs typeface="Calibri" charset="0"/>
              </a:rPr>
              <a:t>When</a:t>
            </a:r>
            <a:r>
              <a:rPr lang="tr-TR" b="1" dirty="0">
                <a:latin typeface="Calibri" charset="0"/>
                <a:ea typeface="Calibri" charset="0"/>
                <a:cs typeface="Calibri" charset="0"/>
              </a:rPr>
              <a:t> </a:t>
            </a:r>
            <a:r>
              <a:rPr lang="tr-TR" b="1" dirty="0" err="1">
                <a:latin typeface="Calibri" charset="0"/>
                <a:ea typeface="Calibri" charset="0"/>
                <a:cs typeface="Calibri" charset="0"/>
              </a:rPr>
              <a:t>making</a:t>
            </a:r>
            <a:r>
              <a:rPr lang="tr-TR" b="1" dirty="0">
                <a:latin typeface="Calibri" charset="0"/>
                <a:ea typeface="Calibri" charset="0"/>
                <a:cs typeface="Calibri" charset="0"/>
              </a:rPr>
              <a:t> a </a:t>
            </a:r>
            <a:r>
              <a:rPr lang="tr-TR" b="1" dirty="0" err="1">
                <a:latin typeface="Calibri" charset="0"/>
                <a:ea typeface="Calibri" charset="0"/>
                <a:cs typeface="Calibri" charset="0"/>
              </a:rPr>
              <a:t>synthesis</a:t>
            </a:r>
            <a:r>
              <a:rPr lang="tr-TR" b="1" dirty="0">
                <a:latin typeface="Calibri" charset="0"/>
                <a:ea typeface="Calibri" charset="0"/>
                <a:cs typeface="Calibri" charset="0"/>
              </a:rPr>
              <a:t>, </a:t>
            </a:r>
            <a:r>
              <a:rPr lang="tr-TR" b="1" dirty="0" err="1">
                <a:latin typeface="Calibri" charset="0"/>
                <a:ea typeface="Calibri" charset="0"/>
                <a:cs typeface="Calibri" charset="0"/>
              </a:rPr>
              <a:t>you</a:t>
            </a:r>
            <a:r>
              <a:rPr lang="tr-TR" b="1" dirty="0">
                <a:latin typeface="Calibri" charset="0"/>
                <a:ea typeface="Calibri" charset="0"/>
                <a:cs typeface="Calibri" charset="0"/>
              </a:rPr>
              <a:t> </a:t>
            </a:r>
            <a:r>
              <a:rPr lang="tr-TR" b="1" dirty="0" err="1">
                <a:latin typeface="Calibri" charset="0"/>
                <a:ea typeface="Calibri" charset="0"/>
                <a:cs typeface="Calibri" charset="0"/>
              </a:rPr>
              <a:t>need</a:t>
            </a:r>
            <a:r>
              <a:rPr lang="tr-TR" b="1" dirty="0">
                <a:latin typeface="Calibri" charset="0"/>
                <a:ea typeface="Calibri" charset="0"/>
                <a:cs typeface="Calibri" charset="0"/>
              </a:rPr>
              <a:t> </a:t>
            </a:r>
            <a:r>
              <a:rPr lang="tr-TR" b="1" dirty="0" err="1">
                <a:latin typeface="Calibri" charset="0"/>
                <a:ea typeface="Calibri" charset="0"/>
                <a:cs typeface="Calibri" charset="0"/>
              </a:rPr>
              <a:t>to</a:t>
            </a:r>
            <a:r>
              <a:rPr lang="mr-IN" b="1" dirty="0">
                <a:latin typeface="Calibri" charset="0"/>
                <a:ea typeface="Calibri" charset="0"/>
                <a:cs typeface="Calibri" charset="0"/>
              </a:rPr>
              <a:t>…</a:t>
            </a:r>
            <a:endParaRPr lang="tr-TR" b="1" dirty="0">
              <a:latin typeface="Calibri" charset="0"/>
              <a:ea typeface="Calibri" charset="0"/>
              <a:cs typeface="Calibri" charset="0"/>
            </a:endParaRPr>
          </a:p>
        </p:txBody>
      </p:sp>
      <p:sp>
        <p:nvSpPr>
          <p:cNvPr id="3" name="Dikdörtgen 2"/>
          <p:cNvSpPr/>
          <p:nvPr/>
        </p:nvSpPr>
        <p:spPr>
          <a:xfrm>
            <a:off x="151684" y="2403425"/>
            <a:ext cx="11378329" cy="5693866"/>
          </a:xfrm>
          <a:prstGeom prst="rect">
            <a:avLst/>
          </a:prstGeom>
        </p:spPr>
        <p:txBody>
          <a:bodyPr wrap="square">
            <a:spAutoFit/>
          </a:bodyPr>
          <a:lstStyle/>
          <a:p>
            <a:pPr marL="457200" indent="-457200">
              <a:buFont typeface="Arial" charset="0"/>
              <a:buChar char="•"/>
            </a:pPr>
            <a:r>
              <a:rPr lang="tr-TR" sz="2800" b="1" dirty="0">
                <a:latin typeface="Calibri" charset="0"/>
                <a:ea typeface="Calibri" charset="0"/>
                <a:cs typeface="Calibri" charset="0"/>
              </a:rPr>
              <a:t>Read </a:t>
            </a:r>
            <a:r>
              <a:rPr lang="tr-TR" sz="2800" b="1" dirty="0" err="1">
                <a:latin typeface="Calibri" charset="0"/>
                <a:ea typeface="Calibri" charset="0"/>
                <a:cs typeface="Calibri" charset="0"/>
              </a:rPr>
              <a:t>your</a:t>
            </a:r>
            <a:r>
              <a:rPr lang="tr-TR" sz="2800" b="1" dirty="0">
                <a:latin typeface="Calibri" charset="0"/>
                <a:ea typeface="Calibri" charset="0"/>
                <a:cs typeface="Calibri" charset="0"/>
              </a:rPr>
              <a:t> </a:t>
            </a:r>
            <a:r>
              <a:rPr lang="tr-TR" sz="2800" b="1" dirty="0" err="1">
                <a:latin typeface="Calibri" charset="0"/>
                <a:ea typeface="Calibri" charset="0"/>
                <a:cs typeface="Calibri" charset="0"/>
              </a:rPr>
              <a:t>sources</a:t>
            </a:r>
            <a:r>
              <a:rPr lang="tr-TR" sz="2800" b="1" dirty="0">
                <a:latin typeface="Calibri" charset="0"/>
                <a:ea typeface="Calibri" charset="0"/>
                <a:cs typeface="Calibri" charset="0"/>
              </a:rPr>
              <a:t> </a:t>
            </a:r>
            <a:r>
              <a:rPr lang="tr-TR" sz="2800" b="1" dirty="0" err="1">
                <a:latin typeface="Calibri" charset="0"/>
                <a:ea typeface="Calibri" charset="0"/>
                <a:cs typeface="Calibri" charset="0"/>
              </a:rPr>
              <a:t>or</a:t>
            </a:r>
            <a:r>
              <a:rPr lang="tr-TR" sz="2800" b="1" dirty="0">
                <a:latin typeface="Calibri" charset="0"/>
                <a:ea typeface="Calibri" charset="0"/>
                <a:cs typeface="Calibri" charset="0"/>
              </a:rPr>
              <a:t> </a:t>
            </a:r>
            <a:r>
              <a:rPr lang="tr-TR" sz="2800" b="1" dirty="0" err="1">
                <a:latin typeface="Calibri" charset="0"/>
                <a:ea typeface="Calibri" charset="0"/>
                <a:cs typeface="Calibri" charset="0"/>
              </a:rPr>
              <a:t>texts</a:t>
            </a:r>
            <a:r>
              <a:rPr lang="tr-TR" sz="2800" b="1" dirty="0">
                <a:latin typeface="Calibri" charset="0"/>
                <a:ea typeface="Calibri" charset="0"/>
                <a:cs typeface="Calibri" charset="0"/>
              </a:rPr>
              <a:t> </a:t>
            </a:r>
            <a:r>
              <a:rPr lang="tr-TR" sz="2800" b="1" dirty="0" err="1">
                <a:latin typeface="Calibri" charset="0"/>
                <a:ea typeface="Calibri" charset="0"/>
                <a:cs typeface="Calibri" charset="0"/>
              </a:rPr>
              <a:t>carefully</a:t>
            </a:r>
            <a:endParaRPr lang="tr-TR" sz="2800" b="1" dirty="0">
              <a:latin typeface="Calibri" charset="0"/>
              <a:ea typeface="Calibri" charset="0"/>
              <a:cs typeface="Calibri" charset="0"/>
            </a:endParaRPr>
          </a:p>
          <a:p>
            <a:pPr marL="457200" indent="-457200">
              <a:buFont typeface="Arial" charset="0"/>
              <a:buChar char="•"/>
            </a:pPr>
            <a:endParaRPr lang="tr-TR" sz="2800" b="1" dirty="0">
              <a:latin typeface="Calibri" charset="0"/>
              <a:ea typeface="Calibri" charset="0"/>
              <a:cs typeface="Calibri" charset="0"/>
            </a:endParaRPr>
          </a:p>
          <a:p>
            <a:pPr marL="457200" indent="-457200">
              <a:buFont typeface="Arial" charset="0"/>
              <a:buChar char="•"/>
            </a:pPr>
            <a:r>
              <a:rPr lang="tr-TR" sz="2800" b="1" dirty="0" err="1">
                <a:latin typeface="Calibri" charset="0"/>
                <a:ea typeface="Calibri" charset="0"/>
                <a:cs typeface="Calibri" charset="0"/>
              </a:rPr>
              <a:t>Understand</a:t>
            </a:r>
            <a:r>
              <a:rPr lang="tr-TR" sz="2800" b="1" dirty="0">
                <a:latin typeface="Calibri" charset="0"/>
                <a:ea typeface="Calibri" charset="0"/>
                <a:cs typeface="Calibri" charset="0"/>
              </a:rPr>
              <a:t> </a:t>
            </a:r>
            <a:r>
              <a:rPr lang="tr-TR" sz="2800" b="1" dirty="0" err="1">
                <a:latin typeface="Calibri" charset="0"/>
                <a:ea typeface="Calibri" charset="0"/>
                <a:cs typeface="Calibri" charset="0"/>
              </a:rPr>
              <a:t>the</a:t>
            </a:r>
            <a:r>
              <a:rPr lang="tr-TR" sz="2800" b="1" dirty="0">
                <a:latin typeface="Calibri" charset="0"/>
                <a:ea typeface="Calibri" charset="0"/>
                <a:cs typeface="Calibri" charset="0"/>
              </a:rPr>
              <a:t> problem/</a:t>
            </a:r>
            <a:r>
              <a:rPr lang="tr-TR" sz="2800" b="1" dirty="0" err="1">
                <a:latin typeface="Calibri" charset="0"/>
                <a:ea typeface="Calibri" charset="0"/>
                <a:cs typeface="Calibri" charset="0"/>
              </a:rPr>
              <a:t>matter</a:t>
            </a:r>
            <a:r>
              <a:rPr lang="tr-TR" sz="2800" b="1" dirty="0">
                <a:latin typeface="Calibri" charset="0"/>
                <a:ea typeface="Calibri" charset="0"/>
                <a:cs typeface="Calibri" charset="0"/>
              </a:rPr>
              <a:t>/</a:t>
            </a:r>
            <a:r>
              <a:rPr lang="tr-TR" sz="2800" b="1" dirty="0" err="1">
                <a:latin typeface="Calibri" charset="0"/>
                <a:ea typeface="Calibri" charset="0"/>
                <a:cs typeface="Calibri" charset="0"/>
              </a:rPr>
              <a:t>issue</a:t>
            </a:r>
            <a:r>
              <a:rPr lang="tr-TR" sz="2800" b="1" dirty="0">
                <a:latin typeface="Calibri" charset="0"/>
                <a:ea typeface="Calibri" charset="0"/>
                <a:cs typeface="Calibri" charset="0"/>
              </a:rPr>
              <a:t> at </a:t>
            </a:r>
            <a:r>
              <a:rPr lang="tr-TR" sz="2800" b="1" dirty="0" err="1">
                <a:latin typeface="Calibri" charset="0"/>
                <a:ea typeface="Calibri" charset="0"/>
                <a:cs typeface="Calibri" charset="0"/>
              </a:rPr>
              <a:t>hand</a:t>
            </a:r>
            <a:endParaRPr lang="tr-TR" sz="2800" b="1" dirty="0">
              <a:latin typeface="Calibri" charset="0"/>
              <a:ea typeface="Calibri" charset="0"/>
              <a:cs typeface="Calibri" charset="0"/>
            </a:endParaRPr>
          </a:p>
          <a:p>
            <a:pPr marL="457200" indent="-457200">
              <a:buFont typeface="Arial" charset="0"/>
              <a:buChar char="•"/>
            </a:pPr>
            <a:endParaRPr lang="tr-TR" sz="2800" b="1" dirty="0">
              <a:latin typeface="Calibri" charset="0"/>
              <a:ea typeface="Calibri" charset="0"/>
              <a:cs typeface="Calibri" charset="0"/>
            </a:endParaRPr>
          </a:p>
          <a:p>
            <a:pPr marL="457200" indent="-457200">
              <a:buFont typeface="Arial" charset="0"/>
              <a:buChar char="•"/>
            </a:pPr>
            <a:r>
              <a:rPr lang="en-US" sz="2800" b="1" dirty="0">
                <a:latin typeface="Calibri" charset="0"/>
                <a:ea typeface="Calibri" charset="0"/>
                <a:cs typeface="Calibri" charset="0"/>
              </a:rPr>
              <a:t>Decide from what perspective the sources tackle the issue (What purposes are the sources written for? To inform? To criticize? To defend?)</a:t>
            </a:r>
          </a:p>
          <a:p>
            <a:pPr marL="457200" indent="-457200">
              <a:buFont typeface="Arial" charset="0"/>
              <a:buChar char="•"/>
            </a:pPr>
            <a:endParaRPr lang="en-US" sz="2800" b="1" dirty="0">
              <a:latin typeface="Calibri" charset="0"/>
              <a:ea typeface="Calibri" charset="0"/>
              <a:cs typeface="Calibri" charset="0"/>
            </a:endParaRPr>
          </a:p>
          <a:p>
            <a:pPr marL="457200" indent="-457200">
              <a:buFont typeface="Arial" charset="0"/>
              <a:buChar char="•"/>
            </a:pPr>
            <a:r>
              <a:rPr lang="en-US" sz="2800" b="1" dirty="0">
                <a:latin typeface="Calibri" charset="0"/>
                <a:ea typeface="Calibri" charset="0"/>
                <a:cs typeface="Calibri" charset="0"/>
              </a:rPr>
              <a:t>Select which information to include and not to include in the texts you are given; not all information and sentences work for your paper </a:t>
            </a:r>
          </a:p>
          <a:p>
            <a:pPr marL="457200" lvl="0" indent="-457200">
              <a:buFont typeface="Arial" charset="0"/>
              <a:buChar char="•"/>
            </a:pPr>
            <a:endParaRPr lang="en-US" sz="2800" b="1" dirty="0">
              <a:latin typeface="Calibri" charset="0"/>
              <a:ea typeface="Calibri" charset="0"/>
              <a:cs typeface="Calibri" charset="0"/>
            </a:endParaRPr>
          </a:p>
          <a:p>
            <a:pPr marL="457200" lvl="0" indent="-457200">
              <a:buFont typeface="Arial" charset="0"/>
              <a:buChar char="•"/>
            </a:pPr>
            <a:endParaRPr lang="en-US" sz="2800" b="1" dirty="0">
              <a:latin typeface="Calibri" charset="0"/>
              <a:ea typeface="Calibri" charset="0"/>
              <a:cs typeface="Calibri" charset="0"/>
            </a:endParaRPr>
          </a:p>
          <a:p>
            <a:pPr marL="457200" lvl="0" indent="-457200">
              <a:buFont typeface="Arial" charset="0"/>
              <a:buChar char="•"/>
            </a:pPr>
            <a:endParaRPr lang="tr-TR" sz="2800" b="1" dirty="0">
              <a:latin typeface="Calibri" charset="0"/>
              <a:ea typeface="Calibri" charset="0"/>
              <a:cs typeface="Calibri" charset="0"/>
            </a:endParaRPr>
          </a:p>
        </p:txBody>
      </p:sp>
    </p:spTree>
    <p:extLst>
      <p:ext uri="{BB962C8B-B14F-4D97-AF65-F5344CB8AC3E}">
        <p14:creationId xmlns:p14="http://schemas.microsoft.com/office/powerpoint/2010/main" val="14966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90538" y="677408"/>
            <a:ext cx="7981950" cy="7017306"/>
          </a:xfrm>
          <a:prstGeom prst="rect">
            <a:avLst/>
          </a:prstGeom>
        </p:spPr>
        <p:txBody>
          <a:bodyPr wrap="square">
            <a:spAutoFit/>
          </a:bodyPr>
          <a:lstStyle/>
          <a:p>
            <a:r>
              <a:rPr lang="en-US" sz="2500" b="1" dirty="0">
                <a:latin typeface="Calibri" charset="0"/>
                <a:ea typeface="Calibri" charset="0"/>
                <a:cs typeface="Calibri" charset="0"/>
              </a:rPr>
              <a:t>To make sure you pick the necessary information from the texts, you should  think about:</a:t>
            </a:r>
          </a:p>
          <a:p>
            <a:pPr marL="457200" indent="-457200">
              <a:buFont typeface="Arial" charset="0"/>
              <a:buChar char="•"/>
            </a:pPr>
            <a:endParaRPr lang="en-US" sz="2500" b="1" dirty="0">
              <a:latin typeface="Calibri" charset="0"/>
              <a:ea typeface="Calibri" charset="0"/>
              <a:cs typeface="Calibri" charset="0"/>
            </a:endParaRPr>
          </a:p>
          <a:p>
            <a:pPr marL="457200" indent="-457200">
              <a:buFont typeface="Arial" charset="0"/>
              <a:buChar char="•"/>
            </a:pPr>
            <a:endParaRPr lang="en-US" sz="2500" b="1" dirty="0">
              <a:latin typeface="Calibri" charset="0"/>
              <a:ea typeface="Calibri" charset="0"/>
              <a:cs typeface="Calibri" charset="0"/>
            </a:endParaRPr>
          </a:p>
          <a:p>
            <a:pPr marL="457200" indent="-457200">
              <a:buFont typeface="Arial" charset="0"/>
              <a:buChar char="•"/>
            </a:pPr>
            <a:r>
              <a:rPr lang="en-US" sz="2500" b="1" dirty="0">
                <a:latin typeface="Calibri" charset="0"/>
                <a:ea typeface="Calibri" charset="0"/>
                <a:cs typeface="Calibri" charset="0"/>
              </a:rPr>
              <a:t>in what ways the texts overlap</a:t>
            </a:r>
          </a:p>
          <a:p>
            <a:pPr marL="457200" indent="-457200">
              <a:buFont typeface="Arial" charset="0"/>
              <a:buChar char="•"/>
            </a:pPr>
            <a:endParaRPr lang="en-US" sz="2500" b="1" dirty="0">
              <a:latin typeface="Calibri" charset="0"/>
              <a:ea typeface="Calibri" charset="0"/>
              <a:cs typeface="Calibri" charset="0"/>
            </a:endParaRPr>
          </a:p>
          <a:p>
            <a:pPr marL="457200" indent="-457200">
              <a:buFont typeface="Arial" charset="0"/>
              <a:buChar char="•"/>
            </a:pPr>
            <a:r>
              <a:rPr lang="en-US" sz="2500" b="1" dirty="0">
                <a:latin typeface="Calibri" charset="0"/>
                <a:ea typeface="Calibri" charset="0"/>
                <a:cs typeface="Calibri" charset="0"/>
              </a:rPr>
              <a:t>whether they are in the same direction or in opposition</a:t>
            </a:r>
          </a:p>
          <a:p>
            <a:pPr marL="457200" indent="-457200">
              <a:buFont typeface="Arial" charset="0"/>
              <a:buChar char="•"/>
            </a:pPr>
            <a:endParaRPr lang="en-US" sz="2500" b="1" dirty="0">
              <a:latin typeface="Calibri" charset="0"/>
              <a:ea typeface="Calibri" charset="0"/>
              <a:cs typeface="Calibri" charset="0"/>
            </a:endParaRPr>
          </a:p>
          <a:p>
            <a:pPr marL="457200" indent="-457200">
              <a:buFont typeface="Arial" charset="0"/>
              <a:buChar char="•"/>
            </a:pPr>
            <a:r>
              <a:rPr lang="en-US" sz="2500" b="1" dirty="0">
                <a:latin typeface="Calibri" charset="0"/>
                <a:ea typeface="Calibri" charset="0"/>
                <a:cs typeface="Calibri" charset="0"/>
              </a:rPr>
              <a:t>how they stand up for the points they make</a:t>
            </a:r>
          </a:p>
          <a:p>
            <a:pPr marL="457200" indent="-457200">
              <a:buFont typeface="Arial" charset="0"/>
              <a:buChar char="•"/>
            </a:pPr>
            <a:endParaRPr lang="en-US" sz="2500" b="1" dirty="0">
              <a:latin typeface="Calibri" charset="0"/>
              <a:ea typeface="Calibri" charset="0"/>
              <a:cs typeface="Calibri" charset="0"/>
            </a:endParaRPr>
          </a:p>
          <a:p>
            <a:pPr marL="457200" indent="-457200">
              <a:buFont typeface="Arial" charset="0"/>
              <a:buChar char="•"/>
            </a:pPr>
            <a:r>
              <a:rPr lang="en-US" sz="2500" b="1" dirty="0">
                <a:latin typeface="Calibri" charset="0"/>
                <a:ea typeface="Calibri" charset="0"/>
                <a:cs typeface="Calibri" charset="0"/>
              </a:rPr>
              <a:t>whether those points match or correspond to each other</a:t>
            </a:r>
          </a:p>
          <a:p>
            <a:pPr marL="457200" indent="-457200">
              <a:buFont typeface="Arial" charset="0"/>
              <a:buChar char="•"/>
            </a:pPr>
            <a:endParaRPr lang="en-US" sz="2500" b="1" dirty="0">
              <a:latin typeface="Calibri" charset="0"/>
              <a:ea typeface="Calibri" charset="0"/>
              <a:cs typeface="Calibri" charset="0"/>
            </a:endParaRPr>
          </a:p>
          <a:p>
            <a:pPr marL="457200" indent="-457200">
              <a:buFont typeface="Arial" charset="0"/>
              <a:buChar char="•"/>
            </a:pPr>
            <a:r>
              <a:rPr lang="en-US" sz="2500" b="1" dirty="0">
                <a:latin typeface="Calibri" charset="0"/>
                <a:ea typeface="Calibri" charset="0"/>
                <a:cs typeface="Calibri" charset="0"/>
              </a:rPr>
              <a:t>how the texts relate to the overarching aspects or points made in the discussion</a:t>
            </a:r>
          </a:p>
          <a:p>
            <a:pPr marL="457200" indent="-457200">
              <a:buFont typeface="Arial" charset="0"/>
              <a:buChar char="•"/>
            </a:pPr>
            <a:endParaRPr lang="en-US" sz="2500" b="1" dirty="0">
              <a:latin typeface="Calibri" charset="0"/>
              <a:ea typeface="Calibri" charset="0"/>
              <a:cs typeface="Calibri" charset="0"/>
            </a:endParaRPr>
          </a:p>
          <a:p>
            <a:pPr marL="457200" indent="-457200">
              <a:buFont typeface="Arial" charset="0"/>
              <a:buChar char="•"/>
            </a:pPr>
            <a:endParaRPr lang="en-US" sz="2500" dirty="0">
              <a:latin typeface="Calibri" charset="0"/>
              <a:ea typeface="Calibri" charset="0"/>
              <a:cs typeface="Calibri" charset="0"/>
            </a:endParaRPr>
          </a:p>
          <a:p>
            <a:pPr marL="457200" indent="-457200">
              <a:buFont typeface="Arial" charset="0"/>
              <a:buChar char="•"/>
            </a:pPr>
            <a:endParaRPr lang="en-US" sz="2500" u="sng" dirty="0">
              <a:latin typeface="Calibri" charset="0"/>
              <a:ea typeface="Calibri" charset="0"/>
              <a:cs typeface="Calibri" charset="0"/>
            </a:endParaRPr>
          </a:p>
        </p:txBody>
      </p:sp>
      <p:pic>
        <p:nvPicPr>
          <p:cNvPr id="2" name="Resim 1"/>
          <p:cNvPicPr>
            <a:picLocks noChangeAspect="1"/>
          </p:cNvPicPr>
          <p:nvPr/>
        </p:nvPicPr>
        <p:blipFill>
          <a:blip r:embed="rId2"/>
          <a:stretch>
            <a:fillRect/>
          </a:stretch>
        </p:blipFill>
        <p:spPr>
          <a:xfrm>
            <a:off x="8458200" y="1931810"/>
            <a:ext cx="3733800" cy="4926189"/>
          </a:xfrm>
          <a:prstGeom prst="rect">
            <a:avLst/>
          </a:prstGeom>
        </p:spPr>
      </p:pic>
    </p:spTree>
    <p:extLst>
      <p:ext uri="{BB962C8B-B14F-4D97-AF65-F5344CB8AC3E}">
        <p14:creationId xmlns:p14="http://schemas.microsoft.com/office/powerpoint/2010/main" val="70997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7096125" y="617011"/>
            <a:ext cx="4962525" cy="5262979"/>
          </a:xfrm>
          <a:prstGeom prst="rect">
            <a:avLst/>
          </a:prstGeom>
        </p:spPr>
      </p:pic>
      <p:sp>
        <p:nvSpPr>
          <p:cNvPr id="6" name="Dikdörtgen 5"/>
          <p:cNvSpPr/>
          <p:nvPr/>
        </p:nvSpPr>
        <p:spPr>
          <a:xfrm>
            <a:off x="142874" y="387279"/>
            <a:ext cx="6096000" cy="6093976"/>
          </a:xfrm>
          <a:prstGeom prst="rect">
            <a:avLst/>
          </a:prstGeom>
        </p:spPr>
        <p:txBody>
          <a:bodyPr>
            <a:spAutoFit/>
          </a:bodyPr>
          <a:lstStyle/>
          <a:p>
            <a:pPr marL="457200" indent="-457200" algn="just">
              <a:buFont typeface="Arial" charset="0"/>
              <a:buChar char="•"/>
            </a:pPr>
            <a:r>
              <a:rPr lang="en-US" sz="2600" b="1" dirty="0">
                <a:latin typeface="Calibri" charset="0"/>
                <a:ea typeface="Calibri" charset="0"/>
                <a:cs typeface="Calibri" charset="0"/>
              </a:rPr>
              <a:t>Once you have decided which information is appropriate for your paper, </a:t>
            </a:r>
            <a:r>
              <a:rPr lang="en-US" sz="2600" b="1" u="sng" dirty="0">
                <a:latin typeface="Calibri" charset="0"/>
                <a:ea typeface="Calibri" charset="0"/>
                <a:cs typeface="Calibri" charset="0"/>
              </a:rPr>
              <a:t>highlight key points</a:t>
            </a:r>
            <a:r>
              <a:rPr lang="en-US" sz="2600" b="1" dirty="0">
                <a:latin typeface="Calibri" charset="0"/>
                <a:ea typeface="Calibri" charset="0"/>
                <a:cs typeface="Calibri" charset="0"/>
              </a:rPr>
              <a:t> to easily identify overarching ideas between / among the texts (e.g. arguments and counter-arguments)</a:t>
            </a:r>
          </a:p>
          <a:p>
            <a:pPr marL="457200" indent="-457200">
              <a:buFont typeface="Arial" charset="0"/>
              <a:buChar char="•"/>
            </a:pPr>
            <a:endParaRPr lang="en-US" sz="2600" b="1" dirty="0">
              <a:latin typeface="Calibri" charset="0"/>
              <a:ea typeface="Calibri" charset="0"/>
              <a:cs typeface="Calibri" charset="0"/>
            </a:endParaRPr>
          </a:p>
          <a:p>
            <a:pPr marL="457200" indent="-457200">
              <a:buFont typeface="Arial" charset="0"/>
              <a:buChar char="•"/>
            </a:pPr>
            <a:r>
              <a:rPr lang="en-US" sz="2600" b="1" dirty="0">
                <a:latin typeface="Calibri" charset="0"/>
                <a:ea typeface="Calibri" charset="0"/>
                <a:cs typeface="Calibri" charset="0"/>
              </a:rPr>
              <a:t>Organize your paragraphs in such a way that readers can immediately see where the information from the sources overlap.</a:t>
            </a:r>
          </a:p>
          <a:p>
            <a:pPr marL="457200" indent="-457200">
              <a:buFont typeface="Arial" charset="0"/>
              <a:buChar char="•"/>
            </a:pPr>
            <a:endParaRPr lang="en-US" sz="2600" b="1" dirty="0">
              <a:latin typeface="Calibri" charset="0"/>
              <a:ea typeface="Calibri" charset="0"/>
              <a:cs typeface="Calibri" charset="0"/>
            </a:endParaRPr>
          </a:p>
          <a:p>
            <a:pPr marL="457200" lvl="0" indent="-457200">
              <a:buFont typeface="Arial" charset="0"/>
              <a:buChar char="•"/>
            </a:pPr>
            <a:r>
              <a:rPr lang="en-US" sz="2600" b="1" dirty="0">
                <a:latin typeface="Calibri" charset="0"/>
                <a:ea typeface="Calibri" charset="0"/>
                <a:cs typeface="Calibri" charset="0"/>
              </a:rPr>
              <a:t>Your synthesis should make sense and help the reader understand each point in greater depth. </a:t>
            </a:r>
          </a:p>
        </p:txBody>
      </p:sp>
    </p:spTree>
    <p:extLst>
      <p:ext uri="{BB962C8B-B14F-4D97-AF65-F5344CB8AC3E}">
        <p14:creationId xmlns:p14="http://schemas.microsoft.com/office/powerpoint/2010/main" val="1316558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DA26-DD32-A24A-9002-566C79DFD46E}"/>
              </a:ext>
            </a:extLst>
          </p:cNvPr>
          <p:cNvSpPr>
            <a:spLocks noGrp="1"/>
          </p:cNvSpPr>
          <p:nvPr>
            <p:ph type="title"/>
          </p:nvPr>
        </p:nvSpPr>
        <p:spPr/>
        <p:txBody>
          <a:bodyPr/>
          <a:lstStyle/>
          <a:p>
            <a:r>
              <a:rPr lang="tr-TR" dirty="0" err="1"/>
              <a:t>Towards</a:t>
            </a:r>
            <a:r>
              <a:rPr lang="tr-TR" dirty="0"/>
              <a:t> </a:t>
            </a:r>
            <a:r>
              <a:rPr lang="tr-TR" dirty="0" err="1"/>
              <a:t>Writing</a:t>
            </a:r>
            <a:r>
              <a:rPr lang="tr-TR" dirty="0"/>
              <a:t> a </a:t>
            </a:r>
            <a:r>
              <a:rPr lang="tr-TR" dirty="0" err="1"/>
              <a:t>Synthesis</a:t>
            </a:r>
            <a:r>
              <a:rPr lang="tr-TR" dirty="0"/>
              <a:t> </a:t>
            </a:r>
            <a:r>
              <a:rPr lang="tr-TR" dirty="0" err="1"/>
              <a:t>Paper</a:t>
            </a:r>
            <a:endParaRPr lang="tr-TR" dirty="0"/>
          </a:p>
        </p:txBody>
      </p:sp>
      <p:sp>
        <p:nvSpPr>
          <p:cNvPr id="3" name="Text Placeholder 2">
            <a:extLst>
              <a:ext uri="{FF2B5EF4-FFF2-40B4-BE49-F238E27FC236}">
                <a16:creationId xmlns:a16="http://schemas.microsoft.com/office/drawing/2014/main" id="{F9762623-F5D3-7144-9EBF-B69610E79EF9}"/>
              </a:ext>
            </a:extLst>
          </p:cNvPr>
          <p:cNvSpPr>
            <a:spLocks noGrp="1"/>
          </p:cNvSpPr>
          <p:nvPr>
            <p:ph type="body" idx="1"/>
          </p:nvPr>
        </p:nvSpPr>
        <p:spPr/>
        <p:txBody>
          <a:bodyPr>
            <a:normAutofit/>
          </a:bodyPr>
          <a:lstStyle/>
          <a:p>
            <a:r>
              <a:rPr lang="tr-TR" sz="2800" b="1" dirty="0" err="1">
                <a:solidFill>
                  <a:srgbClr val="002060"/>
                </a:solidFill>
              </a:rPr>
              <a:t>Locating</a:t>
            </a:r>
            <a:r>
              <a:rPr lang="tr-TR" sz="2800" b="1" dirty="0">
                <a:solidFill>
                  <a:srgbClr val="002060"/>
                </a:solidFill>
              </a:rPr>
              <a:t> </a:t>
            </a:r>
            <a:r>
              <a:rPr lang="tr-TR" sz="2800" b="1" dirty="0" err="1">
                <a:solidFill>
                  <a:srgbClr val="002060"/>
                </a:solidFill>
              </a:rPr>
              <a:t>and</a:t>
            </a:r>
            <a:r>
              <a:rPr lang="tr-TR" sz="2800" b="1" dirty="0">
                <a:solidFill>
                  <a:srgbClr val="002060"/>
                </a:solidFill>
              </a:rPr>
              <a:t> </a:t>
            </a:r>
            <a:r>
              <a:rPr lang="tr-TR" sz="2800" b="1" dirty="0" err="1">
                <a:solidFill>
                  <a:srgbClr val="002060"/>
                </a:solidFill>
              </a:rPr>
              <a:t>Reporting</a:t>
            </a:r>
            <a:r>
              <a:rPr lang="tr-TR" sz="2800" b="1" dirty="0">
                <a:solidFill>
                  <a:srgbClr val="002060"/>
                </a:solidFill>
              </a:rPr>
              <a:t> Information </a:t>
            </a:r>
          </a:p>
          <a:p>
            <a:r>
              <a:rPr lang="tr-TR" sz="2800" b="1" dirty="0" err="1">
                <a:solidFill>
                  <a:srgbClr val="002060"/>
                </a:solidFill>
              </a:rPr>
              <a:t>from</a:t>
            </a:r>
            <a:r>
              <a:rPr lang="tr-TR" sz="2800" b="1" dirty="0">
                <a:solidFill>
                  <a:srgbClr val="002060"/>
                </a:solidFill>
              </a:rPr>
              <a:t> </a:t>
            </a:r>
            <a:r>
              <a:rPr lang="tr-TR" sz="2800" b="1" dirty="0" err="1">
                <a:solidFill>
                  <a:srgbClr val="002060"/>
                </a:solidFill>
              </a:rPr>
              <a:t>Two</a:t>
            </a:r>
            <a:r>
              <a:rPr lang="tr-TR" sz="2800" b="1" dirty="0">
                <a:solidFill>
                  <a:srgbClr val="002060"/>
                </a:solidFill>
              </a:rPr>
              <a:t> </a:t>
            </a:r>
            <a:r>
              <a:rPr lang="tr-TR" sz="2800" b="1" dirty="0" err="1">
                <a:solidFill>
                  <a:srgbClr val="002060"/>
                </a:solidFill>
              </a:rPr>
              <a:t>Different</a:t>
            </a:r>
            <a:r>
              <a:rPr lang="tr-TR" sz="2800" b="1" dirty="0">
                <a:solidFill>
                  <a:srgbClr val="002060"/>
                </a:solidFill>
              </a:rPr>
              <a:t> </a:t>
            </a:r>
            <a:r>
              <a:rPr lang="tr-TR" sz="2800" b="1" dirty="0" err="1">
                <a:solidFill>
                  <a:srgbClr val="002060"/>
                </a:solidFill>
              </a:rPr>
              <a:t>Sources</a:t>
            </a:r>
            <a:endParaRPr lang="tr-TR" sz="2800" b="1" dirty="0">
              <a:solidFill>
                <a:srgbClr val="002060"/>
              </a:solidFill>
            </a:endParaRPr>
          </a:p>
        </p:txBody>
      </p:sp>
      <p:sp>
        <p:nvSpPr>
          <p:cNvPr id="4" name="TextBox 3">
            <a:extLst>
              <a:ext uri="{FF2B5EF4-FFF2-40B4-BE49-F238E27FC236}">
                <a16:creationId xmlns:a16="http://schemas.microsoft.com/office/drawing/2014/main" id="{0EBEE182-30FD-7849-AF88-C3F6ECC85677}"/>
              </a:ext>
            </a:extLst>
          </p:cNvPr>
          <p:cNvSpPr txBox="1"/>
          <p:nvPr/>
        </p:nvSpPr>
        <p:spPr>
          <a:xfrm>
            <a:off x="10682341" y="3130476"/>
            <a:ext cx="1477264" cy="584775"/>
          </a:xfrm>
          <a:prstGeom prst="rect">
            <a:avLst/>
          </a:prstGeom>
          <a:noFill/>
        </p:spPr>
        <p:txBody>
          <a:bodyPr wrap="none" rtlCol="0">
            <a:spAutoFit/>
          </a:bodyPr>
          <a:lstStyle/>
          <a:p>
            <a:r>
              <a:rPr lang="tr-TR" sz="3200" b="1" dirty="0">
                <a:solidFill>
                  <a:srgbClr val="7030A0"/>
                </a:solidFill>
              </a:rPr>
              <a:t>STEP 1</a:t>
            </a:r>
          </a:p>
        </p:txBody>
      </p:sp>
    </p:spTree>
    <p:extLst>
      <p:ext uri="{BB962C8B-B14F-4D97-AF65-F5344CB8AC3E}">
        <p14:creationId xmlns:p14="http://schemas.microsoft.com/office/powerpoint/2010/main" val="425857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D975E6-12D0-FE49-9EE0-8E817AABEA03}"/>
              </a:ext>
            </a:extLst>
          </p:cNvPr>
          <p:cNvSpPr>
            <a:spLocks noGrp="1"/>
          </p:cNvSpPr>
          <p:nvPr>
            <p:ph type="title"/>
          </p:nvPr>
        </p:nvSpPr>
        <p:spPr/>
        <p:txBody>
          <a:bodyPr/>
          <a:lstStyle/>
          <a:p>
            <a:r>
              <a:rPr lang="tr-TR" dirty="0" err="1"/>
              <a:t>Identifying</a:t>
            </a:r>
            <a:r>
              <a:rPr lang="tr-TR" dirty="0"/>
              <a:t> Main </a:t>
            </a:r>
            <a:r>
              <a:rPr lang="tr-TR" dirty="0" err="1"/>
              <a:t>Ideas</a:t>
            </a:r>
            <a:r>
              <a:rPr lang="tr-TR" dirty="0"/>
              <a:t> </a:t>
            </a:r>
            <a:r>
              <a:rPr lang="tr-TR" dirty="0" err="1"/>
              <a:t>and</a:t>
            </a:r>
            <a:r>
              <a:rPr lang="tr-TR" dirty="0"/>
              <a:t> </a:t>
            </a:r>
            <a:r>
              <a:rPr lang="tr-TR" dirty="0" err="1"/>
              <a:t>Key</a:t>
            </a:r>
            <a:r>
              <a:rPr lang="tr-TR" dirty="0"/>
              <a:t> </a:t>
            </a:r>
            <a:r>
              <a:rPr lang="tr-TR" dirty="0" err="1"/>
              <a:t>Points</a:t>
            </a:r>
            <a:r>
              <a:rPr lang="tr-TR" dirty="0"/>
              <a:t> in </a:t>
            </a:r>
            <a:r>
              <a:rPr lang="tr-TR" dirty="0" err="1"/>
              <a:t>Different</a:t>
            </a:r>
            <a:r>
              <a:rPr lang="tr-TR" dirty="0"/>
              <a:t> </a:t>
            </a:r>
            <a:r>
              <a:rPr lang="tr-TR" dirty="0" err="1"/>
              <a:t>Sources</a:t>
            </a:r>
            <a:endParaRPr lang="tr-TR" dirty="0"/>
          </a:p>
        </p:txBody>
      </p:sp>
      <p:sp>
        <p:nvSpPr>
          <p:cNvPr id="5" name="Rectangle 4">
            <a:extLst>
              <a:ext uri="{FF2B5EF4-FFF2-40B4-BE49-F238E27FC236}">
                <a16:creationId xmlns:a16="http://schemas.microsoft.com/office/drawing/2014/main" id="{4DCA8E8F-7CF0-FB49-9159-A91D8C9901A3}"/>
              </a:ext>
            </a:extLst>
          </p:cNvPr>
          <p:cNvSpPr/>
          <p:nvPr/>
        </p:nvSpPr>
        <p:spPr>
          <a:xfrm>
            <a:off x="680321" y="2555843"/>
            <a:ext cx="9894446" cy="3662541"/>
          </a:xfrm>
          <a:prstGeom prst="rect">
            <a:avLst/>
          </a:prstGeom>
        </p:spPr>
        <p:txBody>
          <a:bodyPr wrap="square">
            <a:spAutoFit/>
          </a:bodyPr>
          <a:lstStyle/>
          <a:p>
            <a:pPr algn="just"/>
            <a:r>
              <a:rPr lang="tr-TR" sz="2400" b="1" dirty="0" err="1">
                <a:latin typeface="Calibri" panose="020F0502020204030204" pitchFamily="34" charset="0"/>
                <a:cs typeface="Calibri" panose="020F0502020204030204" pitchFamily="34" charset="0"/>
              </a:rPr>
              <a:t>Identifying</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the</a:t>
            </a:r>
            <a:r>
              <a:rPr lang="tr-TR" sz="2400" b="1" dirty="0">
                <a:latin typeface="Calibri" panose="020F0502020204030204" pitchFamily="34" charset="0"/>
                <a:cs typeface="Calibri" panose="020F0502020204030204" pitchFamily="34" charset="0"/>
              </a:rPr>
              <a:t> main </a:t>
            </a:r>
            <a:r>
              <a:rPr lang="tr-TR" sz="2400" b="1" dirty="0" err="1">
                <a:latin typeface="Calibri" panose="020F0502020204030204" pitchFamily="34" charset="0"/>
                <a:cs typeface="Calibri" panose="020F0502020204030204" pitchFamily="34" charset="0"/>
              </a:rPr>
              <a:t>ideas</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and</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key</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points</a:t>
            </a:r>
            <a:r>
              <a:rPr lang="tr-TR" sz="2400" b="1" dirty="0">
                <a:latin typeface="Calibri" panose="020F0502020204030204" pitchFamily="34" charset="0"/>
                <a:cs typeface="Calibri" panose="020F0502020204030204" pitchFamily="34" charset="0"/>
              </a:rPr>
              <a:t> in </a:t>
            </a:r>
            <a:r>
              <a:rPr lang="tr-TR" sz="2400" b="1" dirty="0" err="1">
                <a:latin typeface="Calibri" panose="020F0502020204030204" pitchFamily="34" charset="0"/>
                <a:cs typeface="Calibri" panose="020F0502020204030204" pitchFamily="34" charset="0"/>
              </a:rPr>
              <a:t>different</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sources</a:t>
            </a:r>
            <a:r>
              <a:rPr lang="tr-TR" sz="2400" b="1" dirty="0">
                <a:latin typeface="Calibri" panose="020F0502020204030204" pitchFamily="34" charset="0"/>
                <a:cs typeface="Calibri" panose="020F0502020204030204" pitchFamily="34" charset="0"/>
              </a:rPr>
              <a:t> is </a:t>
            </a:r>
            <a:r>
              <a:rPr lang="tr-TR" sz="2400" b="1" dirty="0" err="1">
                <a:latin typeface="Calibri" panose="020F0502020204030204" pitchFamily="34" charset="0"/>
                <a:cs typeface="Calibri" panose="020F0502020204030204" pitchFamily="34" charset="0"/>
              </a:rPr>
              <a:t>the</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first</a:t>
            </a:r>
            <a:r>
              <a:rPr lang="tr-TR" sz="2400" b="1" dirty="0">
                <a:latin typeface="Calibri" panose="020F0502020204030204" pitchFamily="34" charset="0"/>
                <a:cs typeface="Calibri" panose="020F0502020204030204" pitchFamily="34" charset="0"/>
              </a:rPr>
              <a:t> step in </a:t>
            </a:r>
            <a:r>
              <a:rPr lang="tr-TR" sz="2400" b="1" dirty="0" err="1">
                <a:latin typeface="Calibri" panose="020F0502020204030204" pitchFamily="34" charset="0"/>
                <a:cs typeface="Calibri" panose="020F0502020204030204" pitchFamily="34" charset="0"/>
              </a:rPr>
              <a:t>the</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path</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that</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will</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take</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you</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to</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the</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point</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where</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you</a:t>
            </a:r>
            <a:r>
              <a:rPr lang="tr-TR" sz="2400" b="1" dirty="0">
                <a:latin typeface="Calibri" panose="020F0502020204030204" pitchFamily="34" charset="0"/>
                <a:cs typeface="Calibri" panose="020F0502020204030204" pitchFamily="34" charset="0"/>
              </a:rPr>
              <a:t> can </a:t>
            </a:r>
            <a:r>
              <a:rPr lang="tr-TR" sz="2400" b="1" dirty="0" err="1">
                <a:latin typeface="Calibri" panose="020F0502020204030204" pitchFamily="34" charset="0"/>
                <a:cs typeface="Calibri" panose="020F0502020204030204" pitchFamily="34" charset="0"/>
              </a:rPr>
              <a:t>write</a:t>
            </a:r>
            <a:r>
              <a:rPr lang="tr-TR" sz="2400" b="1" dirty="0">
                <a:latin typeface="Calibri" panose="020F0502020204030204" pitchFamily="34" charset="0"/>
                <a:cs typeface="Calibri" panose="020F0502020204030204" pitchFamily="34" charset="0"/>
              </a:rPr>
              <a:t> a </a:t>
            </a:r>
            <a:r>
              <a:rPr lang="tr-TR" sz="2400" b="1" dirty="0" err="1">
                <a:latin typeface="Calibri" panose="020F0502020204030204" pitchFamily="34" charset="0"/>
                <a:cs typeface="Calibri" panose="020F0502020204030204" pitchFamily="34" charset="0"/>
              </a:rPr>
              <a:t>full</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synthesis</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paper</a:t>
            </a:r>
            <a:r>
              <a:rPr lang="tr-TR" sz="2400" b="1" dirty="0">
                <a:latin typeface="Calibri" panose="020F0502020204030204" pitchFamily="34" charset="0"/>
                <a:cs typeface="Calibri" panose="020F0502020204030204" pitchFamily="34" charset="0"/>
              </a:rPr>
              <a:t>. </a:t>
            </a:r>
          </a:p>
          <a:p>
            <a:pPr algn="just"/>
            <a:endParaRPr lang="tr-TR" sz="2400" b="1" dirty="0">
              <a:latin typeface="Calibri" panose="020F0502020204030204" pitchFamily="34" charset="0"/>
              <a:cs typeface="Calibri" panose="020F0502020204030204" pitchFamily="34" charset="0"/>
            </a:endParaRPr>
          </a:p>
          <a:p>
            <a:pPr algn="just"/>
            <a:endParaRPr lang="tr-TR" sz="2400" b="1" dirty="0">
              <a:latin typeface="Calibri" panose="020F0502020204030204" pitchFamily="34" charset="0"/>
              <a:cs typeface="Calibri" panose="020F0502020204030204" pitchFamily="34" charset="0"/>
            </a:endParaRPr>
          </a:p>
          <a:p>
            <a:pPr marL="457200" indent="-457200" algn="just">
              <a:buFont typeface="Wingdings" pitchFamily="2" charset="2"/>
              <a:buChar char="v"/>
            </a:pPr>
            <a:r>
              <a:rPr lang="tr-TR" sz="2800" b="1" dirty="0" err="1">
                <a:latin typeface="Calibri" panose="020F0502020204030204" pitchFamily="34" charset="0"/>
                <a:cs typeface="Calibri" panose="020F0502020204030204" pitchFamily="34" charset="0"/>
              </a:rPr>
              <a:t>In</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this</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framework</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to</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stand</a:t>
            </a:r>
            <a:r>
              <a:rPr lang="tr-TR" sz="2800" b="1" dirty="0">
                <a:latin typeface="Calibri" panose="020F0502020204030204" pitchFamily="34" charset="0"/>
                <a:cs typeface="Calibri" panose="020F0502020204030204" pitchFamily="34" charset="0"/>
              </a:rPr>
              <a:t> as a </a:t>
            </a:r>
            <a:r>
              <a:rPr lang="tr-TR" sz="2800" b="1" dirty="0" err="1">
                <a:latin typeface="Calibri" panose="020F0502020204030204" pitchFamily="34" charset="0"/>
                <a:cs typeface="Calibri" panose="020F0502020204030204" pitchFamily="34" charset="0"/>
              </a:rPr>
              <a:t>starting</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point</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this</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semester</a:t>
            </a:r>
            <a:r>
              <a:rPr lang="tr-TR" sz="2800" b="1" dirty="0">
                <a:latin typeface="Calibri" panose="020F0502020204030204" pitchFamily="34" charset="0"/>
                <a:cs typeface="Calibri" panose="020F0502020204030204" pitchFamily="34" charset="0"/>
              </a:rPr>
              <a:t> at Advanced English 1 </a:t>
            </a:r>
            <a:r>
              <a:rPr lang="tr-TR" sz="2800" b="1" dirty="0" err="1">
                <a:latin typeface="Calibri" panose="020F0502020204030204" pitchFamily="34" charset="0"/>
                <a:cs typeface="Calibri" panose="020F0502020204030204" pitchFamily="34" charset="0"/>
              </a:rPr>
              <a:t>course</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you</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will</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learn</a:t>
            </a:r>
            <a:r>
              <a:rPr lang="tr-TR" sz="2800" b="1" dirty="0">
                <a:latin typeface="Calibri" panose="020F0502020204030204" pitchFamily="34" charset="0"/>
                <a:cs typeface="Calibri" panose="020F0502020204030204" pitchFamily="34" charset="0"/>
              </a:rPr>
              <a:t> how </a:t>
            </a:r>
            <a:r>
              <a:rPr lang="tr-TR" sz="2800" b="1" dirty="0" err="1">
                <a:latin typeface="Calibri" panose="020F0502020204030204" pitchFamily="34" charset="0"/>
                <a:cs typeface="Calibri" panose="020F0502020204030204" pitchFamily="34" charset="0"/>
              </a:rPr>
              <a:t>to</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locate</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key</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points</a:t>
            </a:r>
            <a:r>
              <a:rPr lang="tr-TR" sz="2800" b="1" dirty="0">
                <a:latin typeface="Calibri" panose="020F0502020204030204" pitchFamily="34" charset="0"/>
                <a:cs typeface="Calibri" panose="020F0502020204030204" pitchFamily="34" charset="0"/>
              </a:rPr>
              <a:t> in TWO </a:t>
            </a:r>
            <a:r>
              <a:rPr lang="tr-TR" sz="2800" b="1" dirty="0" err="1">
                <a:latin typeface="Calibri" panose="020F0502020204030204" pitchFamily="34" charset="0"/>
                <a:cs typeface="Calibri" panose="020F0502020204030204" pitchFamily="34" charset="0"/>
              </a:rPr>
              <a:t>sources</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and</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report</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them</a:t>
            </a:r>
            <a:r>
              <a:rPr lang="tr-TR" sz="2800" b="1" dirty="0">
                <a:latin typeface="Calibri" panose="020F0502020204030204" pitchFamily="34" charset="0"/>
                <a:cs typeface="Calibri" panose="020F0502020204030204" pitchFamily="34" charset="0"/>
              </a:rPr>
              <a:t> in </a:t>
            </a:r>
            <a:r>
              <a:rPr lang="tr-TR" sz="2800" b="1" dirty="0" err="1">
                <a:latin typeface="Calibri" panose="020F0502020204030204" pitchFamily="34" charset="0"/>
                <a:cs typeface="Calibri" panose="020F0502020204030204" pitchFamily="34" charset="0"/>
              </a:rPr>
              <a:t>your</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own</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words</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to</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compose</a:t>
            </a:r>
            <a:r>
              <a:rPr lang="tr-TR" sz="2800" b="1" dirty="0">
                <a:latin typeface="Calibri" panose="020F0502020204030204" pitchFamily="34" charset="0"/>
                <a:cs typeface="Calibri" panose="020F0502020204030204" pitchFamily="34" charset="0"/>
              </a:rPr>
              <a:t> </a:t>
            </a:r>
            <a:r>
              <a:rPr lang="tr-TR" sz="2800" b="1" dirty="0" err="1">
                <a:latin typeface="Calibri" panose="020F0502020204030204" pitchFamily="34" charset="0"/>
                <a:cs typeface="Calibri" panose="020F0502020204030204" pitchFamily="34" charset="0"/>
              </a:rPr>
              <a:t>the</a:t>
            </a:r>
            <a:r>
              <a:rPr lang="tr-TR" sz="2800" b="1" dirty="0">
                <a:latin typeface="Calibri" panose="020F0502020204030204" pitchFamily="34" charset="0"/>
                <a:cs typeface="Calibri" panose="020F0502020204030204" pitchFamily="34" charset="0"/>
              </a:rPr>
              <a:t> body </a:t>
            </a:r>
            <a:r>
              <a:rPr lang="tr-TR" sz="2800" b="1" dirty="0" err="1">
                <a:latin typeface="Calibri" panose="020F0502020204030204" pitchFamily="34" charset="0"/>
                <a:cs typeface="Calibri" panose="020F0502020204030204" pitchFamily="34" charset="0"/>
              </a:rPr>
              <a:t>paragraphs</a:t>
            </a:r>
            <a:r>
              <a:rPr lang="tr-TR" sz="2800" b="1" dirty="0">
                <a:latin typeface="Calibri" panose="020F0502020204030204" pitchFamily="34" charset="0"/>
                <a:cs typeface="Calibri" panose="020F0502020204030204" pitchFamily="34" charset="0"/>
              </a:rPr>
              <a:t> of an </a:t>
            </a:r>
            <a:r>
              <a:rPr lang="tr-TR" sz="2800" b="1" dirty="0" err="1">
                <a:latin typeface="Calibri" panose="020F0502020204030204" pitchFamily="34" charset="0"/>
                <a:cs typeface="Calibri" panose="020F0502020204030204" pitchFamily="34" charset="0"/>
              </a:rPr>
              <a:t>essay</a:t>
            </a:r>
            <a:r>
              <a:rPr lang="tr-TR" sz="28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885131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EF467-B1F6-1147-AD28-31EFE2AA0D92}"/>
              </a:ext>
            </a:extLst>
          </p:cNvPr>
          <p:cNvSpPr>
            <a:spLocks noGrp="1"/>
          </p:cNvSpPr>
          <p:nvPr>
            <p:ph type="title"/>
          </p:nvPr>
        </p:nvSpPr>
        <p:spPr>
          <a:xfrm>
            <a:off x="182880" y="753229"/>
            <a:ext cx="10230521" cy="1080937"/>
          </a:xfrm>
        </p:spPr>
        <p:txBody>
          <a:bodyPr/>
          <a:lstStyle/>
          <a:p>
            <a:r>
              <a:rPr lang="tr-TR" dirty="0" err="1"/>
              <a:t>Understanding</a:t>
            </a:r>
            <a:r>
              <a:rPr lang="tr-TR" dirty="0"/>
              <a:t> </a:t>
            </a:r>
            <a:r>
              <a:rPr lang="tr-TR" dirty="0" err="1"/>
              <a:t>The</a:t>
            </a:r>
            <a:r>
              <a:rPr lang="tr-TR" dirty="0"/>
              <a:t> Final </a:t>
            </a:r>
            <a:r>
              <a:rPr lang="tr-TR" dirty="0" err="1"/>
              <a:t>Writing</a:t>
            </a:r>
            <a:r>
              <a:rPr lang="tr-TR" dirty="0"/>
              <a:t> </a:t>
            </a:r>
            <a:r>
              <a:rPr lang="tr-TR" dirty="0" err="1"/>
              <a:t>Task</a:t>
            </a:r>
            <a:r>
              <a:rPr lang="tr-TR" dirty="0"/>
              <a:t> in MDB1031  </a:t>
            </a:r>
          </a:p>
        </p:txBody>
      </p:sp>
      <p:sp>
        <p:nvSpPr>
          <p:cNvPr id="4" name="Text Placeholder 3">
            <a:extLst>
              <a:ext uri="{FF2B5EF4-FFF2-40B4-BE49-F238E27FC236}">
                <a16:creationId xmlns:a16="http://schemas.microsoft.com/office/drawing/2014/main" id="{2AD83A11-5699-3B42-832C-02F8FFDD80A6}"/>
              </a:ext>
            </a:extLst>
          </p:cNvPr>
          <p:cNvSpPr>
            <a:spLocks noGrp="1"/>
          </p:cNvSpPr>
          <p:nvPr>
            <p:ph type="body" idx="1"/>
          </p:nvPr>
        </p:nvSpPr>
        <p:spPr>
          <a:xfrm>
            <a:off x="271645" y="2110961"/>
            <a:ext cx="4945814" cy="693135"/>
          </a:xfrm>
          <a:solidFill>
            <a:schemeClr val="accent5">
              <a:lumMod val="20000"/>
              <a:lumOff val="80000"/>
            </a:schemeClr>
          </a:solidFill>
          <a:ln>
            <a:solidFill>
              <a:srgbClr val="FFFF00"/>
            </a:solidFill>
          </a:ln>
        </p:spPr>
        <p:txBody>
          <a:bodyPr>
            <a:normAutofit/>
          </a:bodyPr>
          <a:lstStyle/>
          <a:p>
            <a:r>
              <a:rPr lang="tr-TR" dirty="0" err="1">
                <a:solidFill>
                  <a:srgbClr val="7030A0"/>
                </a:solidFill>
              </a:rPr>
              <a:t>What</a:t>
            </a:r>
            <a:r>
              <a:rPr lang="tr-TR" dirty="0">
                <a:solidFill>
                  <a:srgbClr val="7030A0"/>
                </a:solidFill>
              </a:rPr>
              <a:t> </a:t>
            </a:r>
            <a:r>
              <a:rPr lang="tr-TR" dirty="0" err="1">
                <a:solidFill>
                  <a:srgbClr val="7030A0"/>
                </a:solidFill>
              </a:rPr>
              <a:t>will</a:t>
            </a:r>
            <a:r>
              <a:rPr lang="tr-TR" dirty="0">
                <a:solidFill>
                  <a:srgbClr val="7030A0"/>
                </a:solidFill>
              </a:rPr>
              <a:t> be </a:t>
            </a:r>
            <a:r>
              <a:rPr lang="tr-TR" dirty="0" err="1">
                <a:solidFill>
                  <a:srgbClr val="7030A0"/>
                </a:solidFill>
              </a:rPr>
              <a:t>given</a:t>
            </a:r>
            <a:r>
              <a:rPr lang="tr-TR" dirty="0">
                <a:solidFill>
                  <a:srgbClr val="7030A0"/>
                </a:solidFill>
              </a:rPr>
              <a:t> </a:t>
            </a:r>
            <a:r>
              <a:rPr lang="tr-TR" dirty="0" err="1">
                <a:solidFill>
                  <a:srgbClr val="7030A0"/>
                </a:solidFill>
              </a:rPr>
              <a:t>to</a:t>
            </a:r>
            <a:r>
              <a:rPr lang="tr-TR" dirty="0">
                <a:solidFill>
                  <a:srgbClr val="7030A0"/>
                </a:solidFill>
              </a:rPr>
              <a:t> </a:t>
            </a:r>
            <a:r>
              <a:rPr lang="tr-TR" dirty="0" err="1">
                <a:solidFill>
                  <a:srgbClr val="7030A0"/>
                </a:solidFill>
              </a:rPr>
              <a:t>you</a:t>
            </a:r>
            <a:endParaRPr lang="tr-TR" dirty="0">
              <a:solidFill>
                <a:srgbClr val="7030A0"/>
              </a:solidFill>
            </a:endParaRPr>
          </a:p>
        </p:txBody>
      </p:sp>
      <p:sp>
        <p:nvSpPr>
          <p:cNvPr id="5" name="Content Placeholder 4">
            <a:extLst>
              <a:ext uri="{FF2B5EF4-FFF2-40B4-BE49-F238E27FC236}">
                <a16:creationId xmlns:a16="http://schemas.microsoft.com/office/drawing/2014/main" id="{C0EC9309-288C-344D-9573-B32BEEFEFB56}"/>
              </a:ext>
            </a:extLst>
          </p:cNvPr>
          <p:cNvSpPr>
            <a:spLocks noGrp="1"/>
          </p:cNvSpPr>
          <p:nvPr>
            <p:ph sz="half" idx="2"/>
          </p:nvPr>
        </p:nvSpPr>
        <p:spPr>
          <a:xfrm>
            <a:off x="217739" y="3030008"/>
            <a:ext cx="4698355" cy="3220185"/>
          </a:xfrm>
        </p:spPr>
        <p:txBody>
          <a:bodyPr>
            <a:normAutofit/>
          </a:bodyPr>
          <a:lstStyle/>
          <a:p>
            <a:pPr algn="just">
              <a:buFont typeface="Wingdings" pitchFamily="2" charset="2"/>
              <a:buChar char="Ø"/>
            </a:pPr>
            <a:r>
              <a:rPr lang="tr-TR" sz="2000" dirty="0" err="1">
                <a:latin typeface="Calibri" panose="020F0502020204030204" pitchFamily="34" charset="0"/>
                <a:cs typeface="Calibri" panose="020F0502020204030204" pitchFamily="34" charset="0"/>
              </a:rPr>
              <a:t>Two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sources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with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differing</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standpoints</a:t>
            </a:r>
            <a:r>
              <a:rPr lang="tr-TR" sz="2000" dirty="0">
                <a:latin typeface="Calibri" panose="020F0502020204030204" pitchFamily="34" charset="0"/>
                <a:cs typeface="Calibri" panose="020F0502020204030204" pitchFamily="34" charset="0"/>
              </a:rPr>
              <a:t> on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same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topic</a:t>
            </a:r>
            <a:endParaRPr lang="tr-TR" sz="2000" dirty="0">
              <a:latin typeface="Calibri" panose="020F0502020204030204" pitchFamily="34" charset="0"/>
              <a:cs typeface="Calibri" panose="020F0502020204030204" pitchFamily="34" charset="0"/>
            </a:endParaRPr>
          </a:p>
          <a:p>
            <a:pPr algn="just">
              <a:buFont typeface="Wingdings" pitchFamily="2" charset="2"/>
              <a:buChar char="Ø"/>
            </a:pP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introduction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paragraph</a:t>
            </a:r>
            <a:r>
              <a:rPr lang="tr-TR" sz="2000" dirty="0">
                <a:latin typeface="Calibri" panose="020F0502020204030204" pitchFamily="34" charset="0"/>
                <a:cs typeface="Calibri" panose="020F0502020204030204" pitchFamily="34" charset="0"/>
              </a:rPr>
              <a:t> of an </a:t>
            </a:r>
            <a:r>
              <a:rPr lang="tr-TR" sz="2000" dirty="0" err="1">
                <a:latin typeface="Calibri" panose="020F0502020204030204" pitchFamily="34" charset="0"/>
                <a:cs typeface="Calibri" panose="020F0502020204030204" pitchFamily="34" charset="0"/>
              </a:rPr>
              <a:t>incomplete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essay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which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aims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integrate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information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from</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these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two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sources</a:t>
            </a:r>
            <a:r>
              <a:rPr lang="tr-TR" sz="2000" dirty="0">
                <a:latin typeface="Calibri" panose="020F0502020204030204" pitchFamily="34" charset="0"/>
                <a:cs typeface="Calibri" panose="020F0502020204030204" pitchFamily="34" charset="0"/>
              </a:rPr>
              <a:t> </a:t>
            </a:r>
          </a:p>
        </p:txBody>
      </p:sp>
      <p:sp>
        <p:nvSpPr>
          <p:cNvPr id="6" name="Text Placeholder 5">
            <a:extLst>
              <a:ext uri="{FF2B5EF4-FFF2-40B4-BE49-F238E27FC236}">
                <a16:creationId xmlns:a16="http://schemas.microsoft.com/office/drawing/2014/main" id="{EBAF6F05-CDDF-034B-B4EC-A4AC604A3B0C}"/>
              </a:ext>
            </a:extLst>
          </p:cNvPr>
          <p:cNvSpPr>
            <a:spLocks noGrp="1"/>
          </p:cNvSpPr>
          <p:nvPr>
            <p:ph type="body" sz="quarter" idx="3"/>
          </p:nvPr>
        </p:nvSpPr>
        <p:spPr>
          <a:xfrm>
            <a:off x="5551203" y="2110960"/>
            <a:ext cx="5550689" cy="692076"/>
          </a:xfrm>
          <a:solidFill>
            <a:schemeClr val="accent5">
              <a:lumMod val="20000"/>
              <a:lumOff val="80000"/>
            </a:schemeClr>
          </a:solidFill>
        </p:spPr>
        <p:txBody>
          <a:bodyPr>
            <a:normAutofit/>
          </a:bodyPr>
          <a:lstStyle/>
          <a:p>
            <a:r>
              <a:rPr lang="tr-TR" dirty="0" err="1">
                <a:solidFill>
                  <a:srgbClr val="7030A0"/>
                </a:solidFill>
              </a:rPr>
              <a:t>What</a:t>
            </a:r>
            <a:r>
              <a:rPr lang="tr-TR" dirty="0">
                <a:solidFill>
                  <a:srgbClr val="7030A0"/>
                </a:solidFill>
              </a:rPr>
              <a:t> </a:t>
            </a:r>
            <a:r>
              <a:rPr lang="tr-TR" dirty="0" err="1">
                <a:solidFill>
                  <a:srgbClr val="7030A0"/>
                </a:solidFill>
              </a:rPr>
              <a:t>you</a:t>
            </a:r>
            <a:r>
              <a:rPr lang="tr-TR" dirty="0">
                <a:solidFill>
                  <a:srgbClr val="7030A0"/>
                </a:solidFill>
              </a:rPr>
              <a:t> </a:t>
            </a:r>
            <a:r>
              <a:rPr lang="tr-TR" dirty="0" err="1">
                <a:solidFill>
                  <a:srgbClr val="7030A0"/>
                </a:solidFill>
              </a:rPr>
              <a:t>will</a:t>
            </a:r>
            <a:r>
              <a:rPr lang="tr-TR" dirty="0">
                <a:solidFill>
                  <a:srgbClr val="7030A0"/>
                </a:solidFill>
              </a:rPr>
              <a:t> be </a:t>
            </a:r>
            <a:r>
              <a:rPr lang="tr-TR" dirty="0" err="1">
                <a:solidFill>
                  <a:srgbClr val="7030A0"/>
                </a:solidFill>
              </a:rPr>
              <a:t>asked</a:t>
            </a:r>
            <a:r>
              <a:rPr lang="tr-TR" dirty="0">
                <a:solidFill>
                  <a:srgbClr val="7030A0"/>
                </a:solidFill>
              </a:rPr>
              <a:t> </a:t>
            </a:r>
            <a:r>
              <a:rPr lang="tr-TR" dirty="0" err="1">
                <a:solidFill>
                  <a:srgbClr val="7030A0"/>
                </a:solidFill>
              </a:rPr>
              <a:t>to</a:t>
            </a:r>
            <a:r>
              <a:rPr lang="tr-TR" dirty="0">
                <a:solidFill>
                  <a:srgbClr val="7030A0"/>
                </a:solidFill>
              </a:rPr>
              <a:t> do</a:t>
            </a:r>
          </a:p>
        </p:txBody>
      </p:sp>
      <p:sp>
        <p:nvSpPr>
          <p:cNvPr id="7" name="Content Placeholder 6">
            <a:extLst>
              <a:ext uri="{FF2B5EF4-FFF2-40B4-BE49-F238E27FC236}">
                <a16:creationId xmlns:a16="http://schemas.microsoft.com/office/drawing/2014/main" id="{F81D82FC-3208-2548-82C5-CBC96BF42FFC}"/>
              </a:ext>
            </a:extLst>
          </p:cNvPr>
          <p:cNvSpPr>
            <a:spLocks noGrp="1"/>
          </p:cNvSpPr>
          <p:nvPr>
            <p:ph sz="quarter" idx="4"/>
          </p:nvPr>
        </p:nvSpPr>
        <p:spPr>
          <a:xfrm>
            <a:off x="5475785" y="2847122"/>
            <a:ext cx="6497472" cy="3827992"/>
          </a:xfrm>
        </p:spPr>
        <p:txBody>
          <a:bodyPr>
            <a:noAutofit/>
          </a:bodyPr>
          <a:lstStyle/>
          <a:p>
            <a:pPr marL="285750" indent="-285750" algn="just">
              <a:buFont typeface="Wingdings" pitchFamily="2" charset="2"/>
              <a:buChar char="Ø"/>
            </a:pPr>
            <a:r>
              <a:rPr lang="tr-TR" sz="2000" dirty="0">
                <a:latin typeface="Calibri" panose="020F0502020204030204" pitchFamily="34" charset="0"/>
                <a:cs typeface="Calibri" panose="020F0502020204030204" pitchFamily="34" charset="0"/>
              </a:rPr>
              <a:t>Read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understand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two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sources</a:t>
            </a:r>
            <a:endParaRPr lang="tr-TR" sz="2000" dirty="0">
              <a:latin typeface="Calibri" panose="020F0502020204030204" pitchFamily="34" charset="0"/>
              <a:cs typeface="Calibri" panose="020F0502020204030204" pitchFamily="34" charset="0"/>
            </a:endParaRPr>
          </a:p>
          <a:p>
            <a:pPr marL="285750" indent="-285750" algn="just">
              <a:buFont typeface="Wingdings" pitchFamily="2" charset="2"/>
              <a:buChar char="Ø"/>
            </a:pPr>
            <a:r>
              <a:rPr lang="tr-TR" sz="2000" dirty="0" err="1">
                <a:latin typeface="Calibri" panose="020F0502020204030204" pitchFamily="34" charset="0"/>
                <a:cs typeface="Calibri" panose="020F0502020204030204" pitchFamily="34" charset="0"/>
              </a:rPr>
              <a:t>Locate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main idea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key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points</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each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source</a:t>
            </a:r>
            <a:endParaRPr lang="en-US" sz="2000" b="1" dirty="0">
              <a:latin typeface="Calibri" panose="020F0502020204030204" pitchFamily="34" charset="0"/>
              <a:ea typeface="Calibri" charset="0"/>
              <a:cs typeface="Calibri" panose="020F0502020204030204" pitchFamily="34" charset="0"/>
            </a:endParaRPr>
          </a:p>
          <a:p>
            <a:pPr marL="285750" indent="-285750" algn="just">
              <a:buFont typeface="Wingdings" pitchFamily="2" charset="2"/>
              <a:buChar char="Ø"/>
            </a:pPr>
            <a:r>
              <a:rPr lang="tr-TR" sz="2000" dirty="0" err="1">
                <a:latin typeface="Calibri" panose="020F0502020204030204" pitchFamily="34" charset="0"/>
                <a:cs typeface="Calibri" panose="020F0502020204030204" pitchFamily="34" charset="0"/>
              </a:rPr>
              <a:t>Identify</a:t>
            </a:r>
            <a:r>
              <a:rPr lang="tr-TR" sz="2000" dirty="0">
                <a:latin typeface="Calibri" panose="020F0502020204030204" pitchFamily="34" charset="0"/>
                <a:cs typeface="Calibri" panose="020F0502020204030204" pitchFamily="34" charset="0"/>
              </a:rPr>
              <a:t> how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key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points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overlap</a:t>
            </a:r>
            <a:r>
              <a:rPr lang="tr-TR" sz="2000" dirty="0">
                <a:latin typeface="Calibri" panose="020F0502020204030204" pitchFamily="34" charset="0"/>
                <a:cs typeface="Calibri" panose="020F0502020204030204" pitchFamily="34" charset="0"/>
              </a:rPr>
              <a:t>/</a:t>
            </a:r>
            <a:r>
              <a:rPr lang="tr-TR" sz="2000" dirty="0" err="1">
                <a:latin typeface="Calibri" panose="020F0502020204030204" pitchFamily="34" charset="0"/>
                <a:cs typeface="Calibri" panose="020F0502020204030204" pitchFamily="34" charset="0"/>
              </a:rPr>
              <a:t>relate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a:t>
            </a:r>
            <a:r>
              <a:rPr lang="tr-TR" sz="2000" dirty="0" err="1">
                <a:latin typeface="Calibri" panose="020F0502020204030204" pitchFamily="34" charset="0"/>
                <a:cs typeface="Calibri" panose="020F0502020204030204" pitchFamily="34" charset="0"/>
              </a:rPr>
              <a:t>counter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each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other</a:t>
            </a:r>
            <a:r>
              <a:rPr lang="tr-TR"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Remember that the overlapping information might be in different forms such as argument/counter-argument or merit/demerit)</a:t>
            </a:r>
            <a:endParaRPr lang="tr-TR" sz="2000" dirty="0">
              <a:latin typeface="Calibri" panose="020F0502020204030204" pitchFamily="34" charset="0"/>
              <a:cs typeface="Calibri" panose="020F0502020204030204" pitchFamily="34" charset="0"/>
            </a:endParaRPr>
          </a:p>
          <a:p>
            <a:pPr marL="285750" indent="-285750" algn="just">
              <a:buFont typeface="Wingdings" pitchFamily="2" charset="2"/>
              <a:buChar char="Ø"/>
            </a:pPr>
            <a:r>
              <a:rPr lang="tr-TR" sz="2000" dirty="0">
                <a:latin typeface="Calibri" panose="020F0502020204030204" pitchFamily="34" charset="0"/>
                <a:cs typeface="Calibri" panose="020F0502020204030204" pitchFamily="34" charset="0"/>
              </a:rPr>
              <a:t>Read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introduction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paragraph</a:t>
            </a:r>
            <a:r>
              <a:rPr lang="tr-TR" sz="2000" dirty="0">
                <a:latin typeface="Calibri" panose="020F0502020204030204" pitchFamily="34" charset="0"/>
                <a:cs typeface="Calibri" panose="020F0502020204030204" pitchFamily="34" charset="0"/>
              </a:rPr>
              <a:t> of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target</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output</a:t>
            </a:r>
            <a:r>
              <a:rPr lang="tr-TR" sz="2000" dirty="0">
                <a:latin typeface="Calibri" panose="020F0502020204030204" pitchFamily="34" charset="0"/>
                <a:cs typeface="Calibri" panose="020F0502020204030204" pitchFamily="34" charset="0"/>
              </a:rPr>
              <a:t>    </a:t>
            </a:r>
          </a:p>
          <a:p>
            <a:pPr marL="285750" indent="-285750" algn="just">
              <a:buFont typeface="Wingdings" pitchFamily="2" charset="2"/>
              <a:buChar char="Ø"/>
            </a:pPr>
            <a:r>
              <a:rPr lang="tr-TR" sz="2000" dirty="0" err="1">
                <a:latin typeface="Calibri" panose="020F0502020204030204" pitchFamily="34" charset="0"/>
                <a:cs typeface="Calibri" panose="020F0502020204030204" pitchFamily="34" charset="0"/>
              </a:rPr>
              <a:t>Decide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which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piece</a:t>
            </a:r>
            <a:r>
              <a:rPr lang="tr-TR" sz="2000" dirty="0">
                <a:latin typeface="Calibri" panose="020F0502020204030204" pitchFamily="34" charset="0"/>
                <a:cs typeface="Calibri" panose="020F0502020204030204" pitchFamily="34" charset="0"/>
              </a:rPr>
              <a:t> of </a:t>
            </a:r>
            <a:r>
              <a:rPr lang="tr-TR" sz="2000" dirty="0" err="1">
                <a:latin typeface="Calibri" panose="020F0502020204030204" pitchFamily="34" charset="0"/>
                <a:cs typeface="Calibri" panose="020F0502020204030204" pitchFamily="34" charset="0"/>
              </a:rPr>
              <a:t>information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use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from</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two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sources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choose</a:t>
            </a:r>
            <a:r>
              <a:rPr lang="tr-TR" sz="2000" dirty="0">
                <a:latin typeface="Calibri" panose="020F0502020204030204" pitchFamily="34" charset="0"/>
                <a:cs typeface="Calibri" panose="020F0502020204030204" pitchFamily="34" charset="0"/>
              </a:rPr>
              <a:t> TWO </a:t>
            </a:r>
            <a:r>
              <a:rPr lang="tr-TR" sz="2000" dirty="0" err="1">
                <a:latin typeface="Calibri" panose="020F0502020204030204" pitchFamily="34" charset="0"/>
                <a:cs typeface="Calibri" panose="020F0502020204030204" pitchFamily="34" charset="0"/>
              </a:rPr>
              <a:t>overlapping</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points</a:t>
            </a:r>
            <a:r>
              <a:rPr lang="tr-TR" sz="2000" dirty="0">
                <a:latin typeface="Calibri" panose="020F0502020204030204" pitchFamily="34" charset="0"/>
                <a:cs typeface="Calibri" panose="020F0502020204030204" pitchFamily="34" charset="0"/>
              </a:rPr>
              <a:t>)</a:t>
            </a:r>
          </a:p>
          <a:p>
            <a:pPr marL="285750" indent="-285750" algn="just">
              <a:buFont typeface="Wingdings" pitchFamily="2" charset="2"/>
              <a:buChar char="Ø"/>
            </a:pPr>
            <a:r>
              <a:rPr lang="en-US" sz="2000" dirty="0">
                <a:latin typeface="Calibri" panose="020F0502020204030204" pitchFamily="34" charset="0"/>
                <a:cs typeface="Calibri" panose="020F0502020204030204" pitchFamily="34" charset="0"/>
              </a:rPr>
              <a:t>Write TWO body paragraphs that report two key points of discussion and describe how the two sources relate to/ counter each other</a:t>
            </a:r>
            <a:endParaRPr lang="tr-TR" sz="2000" dirty="0">
              <a:latin typeface="Calibri" panose="020F0502020204030204" pitchFamily="34" charset="0"/>
              <a:cs typeface="Calibri" panose="020F0502020204030204" pitchFamily="34" charset="0"/>
            </a:endParaRPr>
          </a:p>
          <a:p>
            <a:pPr algn="just"/>
            <a:endParaRPr lang="tr-T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124669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is">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1239</TotalTime>
  <Words>1095</Words>
  <Application>Microsoft Macintosh PowerPoint</Application>
  <PresentationFormat>Widescreen</PresentationFormat>
  <Paragraphs>142</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vt:lpstr>
      <vt:lpstr>Berlin</vt:lpstr>
      <vt:lpstr>A PANORAMA OF SYNTHESIS IN ACADEMIC WRITING</vt:lpstr>
      <vt:lpstr>Synthesis in everyday life</vt:lpstr>
      <vt:lpstr>Synthesis in academic writing</vt:lpstr>
      <vt:lpstr>When making a synthesis, you need to…</vt:lpstr>
      <vt:lpstr>PowerPoint Presentation</vt:lpstr>
      <vt:lpstr>PowerPoint Presentation</vt:lpstr>
      <vt:lpstr>Towards Writing a Synthesis Paper</vt:lpstr>
      <vt:lpstr>Identifying Main Ideas and Key Points in Different Sources</vt:lpstr>
      <vt:lpstr>Understanding The Final Writing Task in MDB1031  </vt:lpstr>
      <vt:lpstr>Practice</vt:lpstr>
      <vt:lpstr>PowerPoint Presentation</vt:lpstr>
      <vt:lpstr>PowerPoint Presentation</vt:lpstr>
      <vt:lpstr>PowerPoint Presentation</vt:lpstr>
      <vt:lpstr>PowerPoint Presentation</vt:lpstr>
      <vt:lpstr>STEP 2: Locating Key Points of Discussion</vt:lpstr>
      <vt:lpstr>STEP 3: Analyzing the Introduction of the Target Output</vt:lpstr>
      <vt:lpstr>STEP 4: Writing the Body Paragraphs</vt:lpstr>
      <vt:lpstr>BODY PART</vt:lpstr>
      <vt:lpstr>BODY PART</vt:lpstr>
      <vt:lpstr>CONCLUSION (Optional)</vt:lpstr>
      <vt:lpstr>PowerPoint Presentation</vt:lpstr>
      <vt:lpstr>PowerPoint Presentation</vt:lpstr>
      <vt:lpstr>Specific Structures to be used in the Body Part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SYNTHESIS  </dc:title>
  <dc:creator>Burcu Kayarkaya</dc:creator>
  <cp:lastModifiedBy>Caner Dagli</cp:lastModifiedBy>
  <cp:revision>85</cp:revision>
  <dcterms:created xsi:type="dcterms:W3CDTF">2018-12-04T13:39:47Z</dcterms:created>
  <dcterms:modified xsi:type="dcterms:W3CDTF">2018-12-07T11:05:35Z</dcterms:modified>
</cp:coreProperties>
</file>